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63" r:id="rId3"/>
    <p:sldId id="278" r:id="rId4"/>
    <p:sldId id="352" r:id="rId5"/>
    <p:sldId id="356" r:id="rId6"/>
    <p:sldId id="357" r:id="rId7"/>
    <p:sldId id="309" r:id="rId8"/>
    <p:sldId id="346" r:id="rId9"/>
    <p:sldId id="287" r:id="rId10"/>
    <p:sldId id="360" r:id="rId11"/>
    <p:sldId id="361" r:id="rId12"/>
    <p:sldId id="362" r:id="rId13"/>
    <p:sldId id="363" r:id="rId14"/>
    <p:sldId id="364" r:id="rId15"/>
    <p:sldId id="365" r:id="rId16"/>
    <p:sldId id="314" r:id="rId17"/>
    <p:sldId id="316" r:id="rId18"/>
    <p:sldId id="326" r:id="rId19"/>
    <p:sldId id="327" r:id="rId20"/>
    <p:sldId id="366" r:id="rId21"/>
    <p:sldId id="355" r:id="rId22"/>
    <p:sldId id="354" r:id="rId23"/>
    <p:sldId id="358" r:id="rId24"/>
    <p:sldId id="359" r:id="rId25"/>
    <p:sldId id="301" r:id="rId26"/>
    <p:sldId id="27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40A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4"/>
    <p:restoredTop sz="90552" autoAdjust="0"/>
  </p:normalViewPr>
  <p:slideViewPr>
    <p:cSldViewPr snapToGrid="0" snapToObjects="1">
      <p:cViewPr varScale="1">
        <p:scale>
          <a:sx n="89" d="100"/>
          <a:sy n="89" d="100"/>
        </p:scale>
        <p:origin x="408" y="90"/>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64" d="100"/>
          <a:sy n="64" d="100"/>
        </p:scale>
        <p:origin x="1836"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80BD7B-BBD5-3F4E-9ECE-2E3A825F7365}" type="datetimeFigureOut">
              <a:rPr lang="en-US" smtClean="0"/>
              <a:t>6/29/2017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1E903F-66D9-5145-BDA6-F85B1E2F8CAB}" type="slidenum">
              <a:rPr lang="en-US" smtClean="0"/>
              <a:t>‹#›</a:t>
            </a:fld>
            <a:endParaRPr lang="en-US"/>
          </a:p>
        </p:txBody>
      </p:sp>
    </p:spTree>
    <p:extLst>
      <p:ext uri="{BB962C8B-B14F-4D97-AF65-F5344CB8AC3E}">
        <p14:creationId xmlns:p14="http://schemas.microsoft.com/office/powerpoint/2010/main" val="3756872811"/>
      </p:ext>
    </p:extLst>
  </p:cSld>
  <p:clrMap bg1="lt1" tx1="dk1" bg2="lt2" tx2="dk2" accent1="accent1" accent2="accent2" accent3="accent3" accent4="accent4" accent5="accent5" accent6="accent6" hlink="hlink" folHlink="folHlink"/>
  <p:notesStyle>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psiexp.ss.uci.edu/research/papers/SteyversGriffithsLSABookFormatted.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i="1" dirty="0">
                <a:solidFill>
                  <a:schemeClr val="bg1">
                    <a:lumMod val="50000"/>
                  </a:schemeClr>
                </a:solidFill>
              </a:rPr>
              <a:t>IMAGE: </a:t>
            </a:r>
            <a:br>
              <a:rPr lang="en-US" sz="900" i="1" dirty="0">
                <a:solidFill>
                  <a:schemeClr val="bg1">
                    <a:lumMod val="50000"/>
                  </a:schemeClr>
                </a:solidFill>
              </a:rPr>
            </a:br>
            <a:r>
              <a:rPr lang="en-US" sz="900" i="1" dirty="0">
                <a:solidFill>
                  <a:schemeClr val="bg1">
                    <a:lumMod val="50000"/>
                  </a:schemeClr>
                </a:solidFill>
              </a:rPr>
              <a:t>Expedition 46 Soyuz Approaches Space Station for Docking </a:t>
            </a:r>
          </a:p>
          <a:p>
            <a:r>
              <a:rPr lang="en-US" sz="900" i="1" dirty="0">
                <a:solidFill>
                  <a:schemeClr val="bg1">
                    <a:lumMod val="50000"/>
                  </a:schemeClr>
                </a:solidFill>
              </a:rPr>
              <a:t>Russian cosmonaut Yuri </a:t>
            </a:r>
            <a:r>
              <a:rPr lang="en-US" sz="900" i="1" dirty="0" err="1">
                <a:solidFill>
                  <a:schemeClr val="bg1">
                    <a:lumMod val="50000"/>
                  </a:schemeClr>
                </a:solidFill>
              </a:rPr>
              <a:t>Malenchenko</a:t>
            </a:r>
            <a:r>
              <a:rPr lang="en-US" sz="900" i="1" dirty="0">
                <a:solidFill>
                  <a:schemeClr val="bg1">
                    <a:lumMod val="50000"/>
                  </a:schemeClr>
                </a:solidFill>
              </a:rPr>
              <a:t> manually docked the Soyuz TMA-19M spacecraft on Dec. 15, 2015 to the International Space Station's </a:t>
            </a:r>
            <a:r>
              <a:rPr lang="en-US" sz="900" i="1" dirty="0" err="1">
                <a:solidFill>
                  <a:schemeClr val="bg1">
                    <a:lumMod val="50000"/>
                  </a:schemeClr>
                </a:solidFill>
              </a:rPr>
              <a:t>Rassvet</a:t>
            </a:r>
            <a:r>
              <a:rPr lang="en-US" sz="900" i="1" dirty="0">
                <a:solidFill>
                  <a:schemeClr val="bg1">
                    <a:lumMod val="50000"/>
                  </a:schemeClr>
                </a:solidFill>
              </a:rPr>
              <a:t> module after an initial automated attempt was aborted. Flight Engineer Tim </a:t>
            </a:r>
            <a:r>
              <a:rPr lang="en-US" sz="900" i="1" dirty="0" err="1">
                <a:solidFill>
                  <a:schemeClr val="bg1">
                    <a:lumMod val="50000"/>
                  </a:schemeClr>
                </a:solidFill>
              </a:rPr>
              <a:t>Kopra</a:t>
            </a:r>
            <a:r>
              <a:rPr lang="en-US" sz="900" i="1" dirty="0">
                <a:solidFill>
                  <a:schemeClr val="bg1">
                    <a:lumMod val="50000"/>
                  </a:schemeClr>
                </a:solidFill>
              </a:rPr>
              <a:t> of NASA and Flight Engineer Tim Peake of ESA flanked </a:t>
            </a:r>
            <a:r>
              <a:rPr lang="en-US" sz="900" i="1" dirty="0" err="1">
                <a:solidFill>
                  <a:schemeClr val="bg1">
                    <a:lumMod val="50000"/>
                  </a:schemeClr>
                </a:solidFill>
              </a:rPr>
              <a:t>Malenchenko</a:t>
            </a:r>
            <a:r>
              <a:rPr lang="en-US" sz="900" i="1" dirty="0">
                <a:solidFill>
                  <a:schemeClr val="bg1">
                    <a:lumMod val="50000"/>
                  </a:schemeClr>
                </a:solidFill>
              </a:rPr>
              <a:t> as he brought the Soyuz to the </a:t>
            </a:r>
            <a:r>
              <a:rPr lang="en-US" sz="900" i="1" dirty="0" err="1">
                <a:solidFill>
                  <a:schemeClr val="bg1">
                    <a:lumMod val="50000"/>
                  </a:schemeClr>
                </a:solidFill>
              </a:rPr>
              <a:t>Rassvet</a:t>
            </a:r>
            <a:r>
              <a:rPr lang="en-US" sz="900" i="1" dirty="0">
                <a:solidFill>
                  <a:schemeClr val="bg1">
                    <a:lumMod val="50000"/>
                  </a:schemeClr>
                </a:solidFill>
              </a:rPr>
              <a:t> port. </a:t>
            </a:r>
          </a:p>
          <a:p>
            <a:endParaRPr lang="en-US" dirty="0"/>
          </a:p>
          <a:p>
            <a:pPr marL="167970" indent="-16797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1FC482E1-88C5-4C1B-B752-643F26F7A712}" type="slidenum">
              <a:rPr lang="en-US" smtClean="0"/>
              <a:pPr/>
              <a:t>1</a:t>
            </a:fld>
            <a:endParaRPr lang="en-US" dirty="0"/>
          </a:p>
        </p:txBody>
      </p:sp>
    </p:spTree>
    <p:extLst>
      <p:ext uri="{BB962C8B-B14F-4D97-AF65-F5344CB8AC3E}">
        <p14:creationId xmlns:p14="http://schemas.microsoft.com/office/powerpoint/2010/main" val="3740133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Topic modeling</a:t>
            </a:r>
            <a:r>
              <a:rPr lang="en-US" baseline="0" dirty="0"/>
              <a:t> provides </a:t>
            </a:r>
            <a:r>
              <a:rPr lang="en-US" baseline="0"/>
              <a:t>an algorithmic </a:t>
            </a:r>
            <a:r>
              <a:rPr lang="en-US" baseline="0" dirty="0"/>
              <a:t>solution to managing, organizing and annotating large archival text. The annotations aid you in tasks of information retrieval, classification and corpus exploration</a:t>
            </a:r>
            <a:endParaRPr lang="en-US" dirty="0"/>
          </a:p>
          <a:p>
            <a:endParaRPr lang="en-US" dirty="0"/>
          </a:p>
          <a:p>
            <a:r>
              <a:rPr lang="en-US" dirty="0"/>
              <a:t>Topic models provide a simple way to analyze large volumes of unlabeled text. A "topic" consists of a cluster of words that frequently occur together. Using contextual clues, topic models can connect words with similar meanings and distinguish between uses of words with multiple meanings. For a general introduction to topic modeling, see for example </a:t>
            </a:r>
            <a:r>
              <a:rPr lang="en-US" dirty="0">
                <a:hlinkClick r:id="rId3"/>
              </a:rPr>
              <a:t>Probabilistic Topic Models</a:t>
            </a:r>
            <a:r>
              <a:rPr lang="en-US" dirty="0"/>
              <a:t> by </a:t>
            </a:r>
            <a:r>
              <a:rPr lang="en-US" dirty="0" err="1"/>
              <a:t>Steyvers</a:t>
            </a:r>
            <a:r>
              <a:rPr lang="en-US" dirty="0"/>
              <a:t> and Griffiths (2007). </a:t>
            </a:r>
          </a:p>
          <a:p>
            <a:endParaRPr lang="en-US" dirty="0"/>
          </a:p>
          <a:p>
            <a:r>
              <a:rPr lang="en-US" sz="1200" b="0" i="0" u="none" strike="noStrike" kern="1200" baseline="0" dirty="0">
                <a:solidFill>
                  <a:schemeClr val="tx1"/>
                </a:solidFill>
                <a:latin typeface="+mn-lt"/>
                <a:ea typeface="+mn-ea"/>
                <a:cs typeface="+mn-cs"/>
              </a:rPr>
              <a:t>In machine learning and natural language processing topic models are generative models which provide a probabilistic framework for the term frequency occurrences in documents in a given corpus.</a:t>
            </a:r>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12</a:t>
            </a:fld>
            <a:endParaRPr lang="en-US"/>
          </a:p>
        </p:txBody>
      </p:sp>
    </p:spTree>
    <p:extLst>
      <p:ext uri="{BB962C8B-B14F-4D97-AF65-F5344CB8AC3E}">
        <p14:creationId xmlns:p14="http://schemas.microsoft.com/office/powerpoint/2010/main" val="3861730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13</a:t>
            </a:fld>
            <a:endParaRPr lang="en-US"/>
          </a:p>
        </p:txBody>
      </p:sp>
    </p:spTree>
    <p:extLst>
      <p:ext uri="{BB962C8B-B14F-4D97-AF65-F5344CB8AC3E}">
        <p14:creationId xmlns:p14="http://schemas.microsoft.com/office/powerpoint/2010/main" val="3251065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14</a:t>
            </a:fld>
            <a:endParaRPr lang="en-US"/>
          </a:p>
        </p:txBody>
      </p:sp>
    </p:spTree>
    <p:extLst>
      <p:ext uri="{BB962C8B-B14F-4D97-AF65-F5344CB8AC3E}">
        <p14:creationId xmlns:p14="http://schemas.microsoft.com/office/powerpoint/2010/main" val="1727192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15</a:t>
            </a:fld>
            <a:endParaRPr lang="en-US"/>
          </a:p>
        </p:txBody>
      </p:sp>
    </p:spTree>
    <p:extLst>
      <p:ext uri="{BB962C8B-B14F-4D97-AF65-F5344CB8AC3E}">
        <p14:creationId xmlns:p14="http://schemas.microsoft.com/office/powerpoint/2010/main" val="2867328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009CC8-6498-4848-91F7-5C3D6D37F3F6}" type="slidenum">
              <a:rPr lang="en-US" smtClean="0"/>
              <a:t>16</a:t>
            </a:fld>
            <a:endParaRPr lang="en-US"/>
          </a:p>
        </p:txBody>
      </p:sp>
    </p:spTree>
    <p:extLst>
      <p:ext uri="{BB962C8B-B14F-4D97-AF65-F5344CB8AC3E}">
        <p14:creationId xmlns:p14="http://schemas.microsoft.com/office/powerpoint/2010/main" val="1029782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drew a rough outline showing the various connections of the proposed nodes in the graph. It is fairly simple, however I found it helps keep me focused on the model.</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http://davidmeza1.github.io/2015/07/16/Graphing-a-lesson-learned-</a:t>
            </a:r>
            <a:r>
              <a:rPr lang="en-US" dirty="0" err="1"/>
              <a:t>database.html</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17</a:t>
            </a:fld>
            <a:endParaRPr lang="en-US"/>
          </a:p>
        </p:txBody>
      </p:sp>
    </p:spTree>
    <p:extLst>
      <p:ext uri="{BB962C8B-B14F-4D97-AF65-F5344CB8AC3E}">
        <p14:creationId xmlns:p14="http://schemas.microsoft.com/office/powerpoint/2010/main" val="2071574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7009CC8-6498-4848-91F7-5C3D6D37F3F6}" type="slidenum">
              <a:rPr lang="en-US" smtClean="0"/>
              <a:t>18</a:t>
            </a:fld>
            <a:endParaRPr lang="en-US"/>
          </a:p>
        </p:txBody>
      </p:sp>
    </p:spTree>
    <p:extLst>
      <p:ext uri="{BB962C8B-B14F-4D97-AF65-F5344CB8AC3E}">
        <p14:creationId xmlns:p14="http://schemas.microsoft.com/office/powerpoint/2010/main" val="66874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009CC8-6498-4848-91F7-5C3D6D37F3F6}" type="slidenum">
              <a:rPr lang="en-US" smtClean="0"/>
              <a:t>19</a:t>
            </a:fld>
            <a:endParaRPr lang="en-US"/>
          </a:p>
        </p:txBody>
      </p:sp>
    </p:spTree>
    <p:extLst>
      <p:ext uri="{BB962C8B-B14F-4D97-AF65-F5344CB8AC3E}">
        <p14:creationId xmlns:p14="http://schemas.microsoft.com/office/powerpoint/2010/main" val="2073475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009CC8-6498-4848-91F7-5C3D6D37F3F6}" type="slidenum">
              <a:rPr lang="en-US" smtClean="0"/>
              <a:t>20</a:t>
            </a:fld>
            <a:endParaRPr lang="en-US"/>
          </a:p>
        </p:txBody>
      </p:sp>
    </p:spTree>
    <p:extLst>
      <p:ext uri="{BB962C8B-B14F-4D97-AF65-F5344CB8AC3E}">
        <p14:creationId xmlns:p14="http://schemas.microsoft.com/office/powerpoint/2010/main" val="3757999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role</a:t>
            </a:r>
            <a:r>
              <a:rPr lang="en-US" baseline="0" dirty="0"/>
              <a:t> of the Chief Data Officer – CIO is responsible for the pipes the data runs through, CDO is responsible for the data running through the pipes.</a:t>
            </a:r>
            <a:endParaRPr lang="en-US" dirty="0"/>
          </a:p>
          <a:p>
            <a:endParaRPr lang="en-US" dirty="0"/>
          </a:p>
          <a:p>
            <a:r>
              <a:rPr lang="en-US" dirty="0"/>
              <a:t>Combination of Knowledge Management, Data Science and Information Architecture</a:t>
            </a:r>
          </a:p>
          <a:p>
            <a:endParaRPr lang="en-US" dirty="0"/>
          </a:p>
          <a:p>
            <a:r>
              <a:rPr lang="en-US" dirty="0"/>
              <a:t>Information Architecture– Understanding your data, users and creation processes</a:t>
            </a:r>
          </a:p>
          <a:p>
            <a:endParaRPr lang="en-US" dirty="0"/>
          </a:p>
          <a:p>
            <a:r>
              <a:rPr lang="en-US" dirty="0"/>
              <a:t>Analytics – Using data science techniques to extract knowledge from implicit data</a:t>
            </a:r>
          </a:p>
          <a:p>
            <a:endParaRPr lang="en-US" dirty="0"/>
          </a:p>
          <a:p>
            <a:r>
              <a:rPr lang="en-US" dirty="0"/>
              <a:t>Knowledge Management– Utilizes the inputs from DM and Analytics to provide the tools and process to display the end results in a manner conducive to the user</a:t>
            </a:r>
          </a:p>
        </p:txBody>
      </p:sp>
      <p:sp>
        <p:nvSpPr>
          <p:cNvPr id="4" name="Slide Number Placeholder 3"/>
          <p:cNvSpPr>
            <a:spLocks noGrp="1"/>
          </p:cNvSpPr>
          <p:nvPr>
            <p:ph type="sldNum" sz="quarter" idx="10"/>
          </p:nvPr>
        </p:nvSpPr>
        <p:spPr/>
        <p:txBody>
          <a:bodyPr/>
          <a:lstStyle/>
          <a:p>
            <a:fld id="{67009CC8-6498-4848-91F7-5C3D6D37F3F6}" type="slidenum">
              <a:rPr lang="en-US" smtClean="0"/>
              <a:t>21</a:t>
            </a:fld>
            <a:endParaRPr lang="en-US"/>
          </a:p>
        </p:txBody>
      </p:sp>
    </p:spTree>
    <p:extLst>
      <p:ext uri="{BB962C8B-B14F-4D97-AF65-F5344CB8AC3E}">
        <p14:creationId xmlns:p14="http://schemas.microsoft.com/office/powerpoint/2010/main" val="3336595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Here, Imagine this is all the information</a:t>
            </a:r>
            <a:r>
              <a:rPr lang="en-US" baseline="0" dirty="0"/>
              <a:t> at your finger tips.</a:t>
            </a:r>
            <a:r>
              <a:rPr lang="en-US" dirty="0"/>
              <a:t> How powerful</a:t>
            </a:r>
            <a:r>
              <a:rPr lang="en-US" baseline="0" dirty="0"/>
              <a:t> are you if 46% of workers cannot find the information they need. Can you find the Earth? </a:t>
            </a:r>
          </a:p>
          <a:p>
            <a:endParaRPr lang="en-US" baseline="0" dirty="0"/>
          </a:p>
          <a:p>
            <a:r>
              <a:rPr lang="en-US" baseline="0" dirty="0"/>
              <a:t>Or maybe we turn left at Alpha Centauri  instead of right because we have incomplete information and end up Lost In Space.</a:t>
            </a:r>
          </a:p>
          <a:p>
            <a:endParaRPr lang="en-US" baseline="0" dirty="0"/>
          </a:p>
          <a:p>
            <a:r>
              <a:rPr lang="en-US" dirty="0"/>
              <a:t>To help</a:t>
            </a:r>
            <a:r>
              <a:rPr lang="en-US" baseline="0" dirty="0"/>
              <a:t> with our problem, let us a</a:t>
            </a:r>
            <a:r>
              <a:rPr lang="en-US" dirty="0"/>
              <a:t>pply some Knowledge Architecture</a:t>
            </a:r>
          </a:p>
          <a:p>
            <a:endParaRPr lang="en-US" dirty="0"/>
          </a:p>
          <a:p>
            <a:r>
              <a:rPr lang="en-US" dirty="0"/>
              <a:t>First from Knowledge Management</a:t>
            </a:r>
            <a:r>
              <a:rPr lang="en-US" baseline="0" dirty="0"/>
              <a:t> we apply a taxonomy and ontology to our information.</a:t>
            </a:r>
          </a:p>
          <a:p>
            <a:endParaRPr lang="en-US" dirty="0"/>
          </a:p>
          <a:p>
            <a:r>
              <a:rPr lang="en-US" baseline="0" dirty="0"/>
              <a:t>Second through Data Science, we run analysis, maybe  clustering and classification using our ontology</a:t>
            </a:r>
          </a:p>
          <a:p>
            <a:endParaRPr lang="en-US" baseline="0" dirty="0"/>
          </a:p>
          <a:p>
            <a:r>
              <a:rPr lang="en-US" baseline="0" dirty="0"/>
              <a:t>Third, Information Architecture: Data management, meta data, well designed interactive UI</a:t>
            </a:r>
          </a:p>
          <a:p>
            <a:endParaRPr lang="en-US" baseline="0" dirty="0"/>
          </a:p>
          <a:p>
            <a:r>
              <a:rPr lang="en-US" baseline="0" dirty="0"/>
              <a:t>Lead to Repository specific search</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In 2012 Gartner reported there will be an</a:t>
            </a:r>
            <a:r>
              <a:rPr lang="en-US" baseline="0" dirty="0"/>
              <a:t> 800% increase in data by 2018 and 90% will be unstructured.</a:t>
            </a:r>
            <a:endParaRPr lang="en-US" dirty="0"/>
          </a:p>
          <a:p>
            <a:endParaRPr lang="en-US" dirty="0"/>
          </a:p>
        </p:txBody>
      </p:sp>
      <p:sp>
        <p:nvSpPr>
          <p:cNvPr id="4" name="Slide Number Placeholder 3"/>
          <p:cNvSpPr>
            <a:spLocks noGrp="1"/>
          </p:cNvSpPr>
          <p:nvPr>
            <p:ph type="sldNum" sz="quarter" idx="10"/>
          </p:nvPr>
        </p:nvSpPr>
        <p:spPr/>
        <p:txBody>
          <a:bodyPr/>
          <a:lstStyle/>
          <a:p>
            <a:fld id="{9100ADB1-C9BB-497E-8FC1-D97E70AE81D6}" type="slidenum">
              <a:rPr lang="en-US" smtClean="0"/>
              <a:pPr/>
              <a:t>2</a:t>
            </a:fld>
            <a:endParaRPr lang="en-US" dirty="0"/>
          </a:p>
        </p:txBody>
      </p:sp>
    </p:spTree>
    <p:extLst>
      <p:ext uri="{BB962C8B-B14F-4D97-AF65-F5344CB8AC3E}">
        <p14:creationId xmlns:p14="http://schemas.microsoft.com/office/powerpoint/2010/main" val="4050571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009CC8-6498-4848-91F7-5C3D6D37F3F6}" type="slidenum">
              <a:rPr lang="en-US" smtClean="0"/>
              <a:t>22</a:t>
            </a:fld>
            <a:endParaRPr lang="en-US"/>
          </a:p>
        </p:txBody>
      </p:sp>
    </p:spTree>
    <p:extLst>
      <p:ext uri="{BB962C8B-B14F-4D97-AF65-F5344CB8AC3E}">
        <p14:creationId xmlns:p14="http://schemas.microsoft.com/office/powerpoint/2010/main" val="4014128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009CC8-6498-4848-91F7-5C3D6D37F3F6}" type="slidenum">
              <a:rPr lang="en-US" smtClean="0"/>
              <a:t>23</a:t>
            </a:fld>
            <a:endParaRPr lang="en-US"/>
          </a:p>
        </p:txBody>
      </p:sp>
    </p:spTree>
    <p:extLst>
      <p:ext uri="{BB962C8B-B14F-4D97-AF65-F5344CB8AC3E}">
        <p14:creationId xmlns:p14="http://schemas.microsoft.com/office/powerpoint/2010/main" val="2032984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009CC8-6498-4848-91F7-5C3D6D37F3F6}" type="slidenum">
              <a:rPr lang="en-US" smtClean="0"/>
              <a:t>24</a:t>
            </a:fld>
            <a:endParaRPr lang="en-US"/>
          </a:p>
        </p:txBody>
      </p:sp>
    </p:spTree>
    <p:extLst>
      <p:ext uri="{BB962C8B-B14F-4D97-AF65-F5344CB8AC3E}">
        <p14:creationId xmlns:p14="http://schemas.microsoft.com/office/powerpoint/2010/main" val="427395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009CC8-6498-4848-91F7-5C3D6D37F3F6}" type="slidenum">
              <a:rPr lang="en-US" smtClean="0"/>
              <a:t>25</a:t>
            </a:fld>
            <a:endParaRPr lang="en-US"/>
          </a:p>
        </p:txBody>
      </p:sp>
    </p:spTree>
    <p:extLst>
      <p:ext uri="{BB962C8B-B14F-4D97-AF65-F5344CB8AC3E}">
        <p14:creationId xmlns:p14="http://schemas.microsoft.com/office/powerpoint/2010/main" val="950476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effectLst/>
              </a:rPr>
              <a:t>NASA Astronaut Tim </a:t>
            </a:r>
            <a:r>
              <a:rPr lang="en-US" b="1" dirty="0" err="1">
                <a:effectLst/>
              </a:rPr>
              <a:t>Kopra</a:t>
            </a:r>
            <a:r>
              <a:rPr lang="en-US" b="1" dirty="0">
                <a:effectLst/>
              </a:rPr>
              <a:t> on Dec. 21 Spacewalk </a:t>
            </a:r>
          </a:p>
          <a:p>
            <a:r>
              <a:rPr lang="en-US" dirty="0">
                <a:effectLst/>
              </a:rPr>
              <a:t>Expedition 46 Flight Engineer Tim </a:t>
            </a:r>
            <a:r>
              <a:rPr lang="en-US" dirty="0" err="1">
                <a:effectLst/>
              </a:rPr>
              <a:t>Kopra</a:t>
            </a:r>
            <a:r>
              <a:rPr lang="en-US" dirty="0">
                <a:effectLst/>
              </a:rPr>
              <a:t> on a Dec. 21, 2015 spacewalk, in which </a:t>
            </a:r>
            <a:r>
              <a:rPr lang="en-US" dirty="0" err="1">
                <a:effectLst/>
              </a:rPr>
              <a:t>Kopra</a:t>
            </a:r>
            <a:r>
              <a:rPr lang="en-US" dirty="0">
                <a:effectLst/>
              </a:rPr>
              <a:t> and Expedition 46 Commander Scott Kelly successfully moved the International Space Station's mobile transporter rail car ahead of Wednesday's docking of a Russian cargo supply spacecraft. </a:t>
            </a:r>
          </a:p>
          <a:p>
            <a:endParaRPr lang="en-US" dirty="0"/>
          </a:p>
        </p:txBody>
      </p:sp>
      <p:sp>
        <p:nvSpPr>
          <p:cNvPr id="4" name="Slide Number Placeholder 3"/>
          <p:cNvSpPr>
            <a:spLocks noGrp="1"/>
          </p:cNvSpPr>
          <p:nvPr>
            <p:ph type="sldNum" sz="quarter" idx="10"/>
          </p:nvPr>
        </p:nvSpPr>
        <p:spPr/>
        <p:txBody>
          <a:bodyPr/>
          <a:lstStyle/>
          <a:p>
            <a:fld id="{1FC482E1-88C5-4C1B-B752-643F26F7A712}" type="slidenum">
              <a:rPr lang="en-US" smtClean="0"/>
              <a:pPr/>
              <a:t>26</a:t>
            </a:fld>
            <a:endParaRPr lang="en-US" dirty="0"/>
          </a:p>
        </p:txBody>
      </p:sp>
    </p:spTree>
    <p:extLst>
      <p:ext uri="{BB962C8B-B14F-4D97-AF65-F5344CB8AC3E}">
        <p14:creationId xmlns:p14="http://schemas.microsoft.com/office/powerpoint/2010/main" val="1031633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role</a:t>
            </a:r>
            <a:r>
              <a:rPr lang="en-US" baseline="0" dirty="0"/>
              <a:t> of the Chief Data Officer – CIO is responsible for the pipes the data runs through, CDO is responsible for the data running through the pipes.</a:t>
            </a:r>
            <a:endParaRPr lang="en-US" dirty="0"/>
          </a:p>
          <a:p>
            <a:endParaRPr lang="en-US" dirty="0"/>
          </a:p>
          <a:p>
            <a:r>
              <a:rPr lang="en-US" dirty="0"/>
              <a:t>Combination of Knowledge Management, Data Science and Information Architecture</a:t>
            </a:r>
          </a:p>
          <a:p>
            <a:endParaRPr lang="en-US" dirty="0"/>
          </a:p>
          <a:p>
            <a:r>
              <a:rPr lang="en-US" dirty="0"/>
              <a:t>Information Architecture– Understanding your data, users and creation processes</a:t>
            </a:r>
          </a:p>
          <a:p>
            <a:endParaRPr lang="en-US" dirty="0"/>
          </a:p>
          <a:p>
            <a:r>
              <a:rPr lang="en-US" dirty="0"/>
              <a:t>Analytics – Using data science techniques to extract knowledge from implicit data</a:t>
            </a:r>
          </a:p>
          <a:p>
            <a:endParaRPr lang="en-US" dirty="0"/>
          </a:p>
          <a:p>
            <a:r>
              <a:rPr lang="en-US" dirty="0"/>
              <a:t>Knowledge Management– Utilizes the inputs from DM and Analytics to provide the tools and process to display the end results in a manner conducive to the user</a:t>
            </a:r>
          </a:p>
        </p:txBody>
      </p:sp>
      <p:sp>
        <p:nvSpPr>
          <p:cNvPr id="4" name="Slide Number Placeholder 3"/>
          <p:cNvSpPr>
            <a:spLocks noGrp="1"/>
          </p:cNvSpPr>
          <p:nvPr>
            <p:ph type="sldNum" sz="quarter" idx="10"/>
          </p:nvPr>
        </p:nvSpPr>
        <p:spPr/>
        <p:txBody>
          <a:bodyPr/>
          <a:lstStyle/>
          <a:p>
            <a:fld id="{67009CC8-6498-4848-91F7-5C3D6D37F3F6}" type="slidenum">
              <a:rPr lang="en-US" smtClean="0"/>
              <a:t>3</a:t>
            </a:fld>
            <a:endParaRPr lang="en-US"/>
          </a:p>
        </p:txBody>
      </p:sp>
    </p:spTree>
    <p:extLst>
      <p:ext uri="{BB962C8B-B14F-4D97-AF65-F5344CB8AC3E}">
        <p14:creationId xmlns:p14="http://schemas.microsoft.com/office/powerpoint/2010/main" val="279433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role</a:t>
            </a:r>
            <a:r>
              <a:rPr lang="en-US" baseline="0" dirty="0"/>
              <a:t> of the Chief Data Officer – CIO is responsible for the pipes the data runs through, CDO is responsible for the data running through the pipes.</a:t>
            </a:r>
            <a:endParaRPr lang="en-US" dirty="0"/>
          </a:p>
          <a:p>
            <a:endParaRPr lang="en-US" dirty="0"/>
          </a:p>
          <a:p>
            <a:r>
              <a:rPr lang="en-US" dirty="0"/>
              <a:t>Combination of Knowledge Management, Data Science and Information Architecture</a:t>
            </a:r>
          </a:p>
          <a:p>
            <a:endParaRPr lang="en-US" dirty="0"/>
          </a:p>
          <a:p>
            <a:r>
              <a:rPr lang="en-US" dirty="0"/>
              <a:t>Information Architecture– Understanding your data, users and creation processes</a:t>
            </a:r>
          </a:p>
          <a:p>
            <a:endParaRPr lang="en-US" dirty="0"/>
          </a:p>
          <a:p>
            <a:r>
              <a:rPr lang="en-US" dirty="0"/>
              <a:t>Analytics – Using data science techniques to extract knowledge from implicit data</a:t>
            </a:r>
          </a:p>
          <a:p>
            <a:endParaRPr lang="en-US" dirty="0"/>
          </a:p>
          <a:p>
            <a:r>
              <a:rPr lang="en-US" dirty="0"/>
              <a:t>Knowledge Management– Utilizes the inputs from DM and Analytics to provide the tools and process to display the end results in a manner conducive to the user</a:t>
            </a:r>
          </a:p>
        </p:txBody>
      </p:sp>
      <p:sp>
        <p:nvSpPr>
          <p:cNvPr id="4" name="Slide Number Placeholder 3"/>
          <p:cNvSpPr>
            <a:spLocks noGrp="1"/>
          </p:cNvSpPr>
          <p:nvPr>
            <p:ph type="sldNum" sz="quarter" idx="10"/>
          </p:nvPr>
        </p:nvSpPr>
        <p:spPr/>
        <p:txBody>
          <a:bodyPr/>
          <a:lstStyle/>
          <a:p>
            <a:fld id="{67009CC8-6498-4848-91F7-5C3D6D37F3F6}" type="slidenum">
              <a:rPr lang="en-US" smtClean="0"/>
              <a:t>4</a:t>
            </a:fld>
            <a:endParaRPr lang="en-US"/>
          </a:p>
        </p:txBody>
      </p:sp>
    </p:spTree>
    <p:extLst>
      <p:ext uri="{BB962C8B-B14F-4D97-AF65-F5344CB8AC3E}">
        <p14:creationId xmlns:p14="http://schemas.microsoft.com/office/powerpoint/2010/main" val="2188284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role</a:t>
            </a:r>
            <a:r>
              <a:rPr lang="en-US" baseline="0" dirty="0"/>
              <a:t> of the Chief Data Officer – CIO is responsible for the pipes the data runs through, CDO is responsible for the data running through the pipes.</a:t>
            </a:r>
            <a:endParaRPr lang="en-US" dirty="0"/>
          </a:p>
          <a:p>
            <a:endParaRPr lang="en-US" dirty="0"/>
          </a:p>
          <a:p>
            <a:r>
              <a:rPr lang="en-US" dirty="0"/>
              <a:t>Combination of Knowledge Management, Data Science and Information Architecture</a:t>
            </a:r>
          </a:p>
          <a:p>
            <a:endParaRPr lang="en-US" dirty="0"/>
          </a:p>
          <a:p>
            <a:r>
              <a:rPr lang="en-US" dirty="0"/>
              <a:t>Information Architecture– Understanding your data, users and creation processes</a:t>
            </a:r>
          </a:p>
          <a:p>
            <a:endParaRPr lang="en-US" dirty="0"/>
          </a:p>
          <a:p>
            <a:r>
              <a:rPr lang="en-US" dirty="0"/>
              <a:t>Analytics – Using data science techniques to extract knowledge from implicit data</a:t>
            </a:r>
          </a:p>
          <a:p>
            <a:endParaRPr lang="en-US" dirty="0"/>
          </a:p>
          <a:p>
            <a:r>
              <a:rPr lang="en-US" dirty="0"/>
              <a:t>Knowledge Management– Utilizes the inputs from DM and Analytics to provide the tools and process to display the end results in a manner conducive to the user</a:t>
            </a:r>
          </a:p>
        </p:txBody>
      </p:sp>
      <p:sp>
        <p:nvSpPr>
          <p:cNvPr id="4" name="Slide Number Placeholder 3"/>
          <p:cNvSpPr>
            <a:spLocks noGrp="1"/>
          </p:cNvSpPr>
          <p:nvPr>
            <p:ph type="sldNum" sz="quarter" idx="10"/>
          </p:nvPr>
        </p:nvSpPr>
        <p:spPr/>
        <p:txBody>
          <a:bodyPr/>
          <a:lstStyle/>
          <a:p>
            <a:fld id="{67009CC8-6498-4848-91F7-5C3D6D37F3F6}" type="slidenum">
              <a:rPr lang="en-US" smtClean="0"/>
              <a:t>5</a:t>
            </a:fld>
            <a:endParaRPr lang="en-US"/>
          </a:p>
        </p:txBody>
      </p:sp>
    </p:spTree>
    <p:extLst>
      <p:ext uri="{BB962C8B-B14F-4D97-AF65-F5344CB8AC3E}">
        <p14:creationId xmlns:p14="http://schemas.microsoft.com/office/powerpoint/2010/main" val="2845097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7009CC8-6498-4848-91F7-5C3D6D37F3F6}" type="slidenum">
              <a:rPr lang="en-US" smtClean="0"/>
              <a:t>6</a:t>
            </a:fld>
            <a:endParaRPr lang="en-US"/>
          </a:p>
        </p:txBody>
      </p:sp>
    </p:spTree>
    <p:extLst>
      <p:ext uri="{BB962C8B-B14F-4D97-AF65-F5344CB8AC3E}">
        <p14:creationId xmlns:p14="http://schemas.microsoft.com/office/powerpoint/2010/main" val="701746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primary system</a:t>
            </a:r>
            <a:r>
              <a:rPr lang="en-US" baseline="0" dirty="0"/>
              <a:t> of finding and presenting data is not working, we are trying to force all types of data into one presentation method</a:t>
            </a:r>
          </a:p>
          <a:p>
            <a:r>
              <a:rPr lang="en-US" baseline="0" dirty="0"/>
              <a:t>Exhibit – Exploratory - Explanatory</a:t>
            </a:r>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7</a:t>
            </a:fld>
            <a:endParaRPr lang="en-US"/>
          </a:p>
        </p:txBody>
      </p:sp>
    </p:spTree>
    <p:extLst>
      <p:ext uri="{BB962C8B-B14F-4D97-AF65-F5344CB8AC3E}">
        <p14:creationId xmlns:p14="http://schemas.microsoft.com/office/powerpoint/2010/main" val="1931906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Currently, I see three major opportunities where Knowledge</a:t>
            </a:r>
            <a:r>
              <a:rPr lang="en-US" sz="1200" kern="1200" baseline="0" dirty="0">
                <a:solidFill>
                  <a:schemeClr val="tx1"/>
                </a:solidFill>
                <a:effectLst/>
                <a:latin typeface="+mn-lt"/>
                <a:ea typeface="+mn-ea"/>
                <a:cs typeface="+mn-cs"/>
              </a:rPr>
              <a:t> Architecture</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Search</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Here I am not talking about Google, or Bing, I refer to the use of different search methodologies to help make it easier for  workers to extract knowledge. Making sure your strategy for creating and storing information enables the search methodologies to increase your return relevancy.</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Taxonomy/Ontology aid in classification</a:t>
            </a:r>
          </a:p>
          <a:p>
            <a:r>
              <a:rPr lang="en-US" sz="1200" kern="1200" baseline="0" dirty="0">
                <a:solidFill>
                  <a:schemeClr val="tx1"/>
                </a:solidFill>
                <a:effectLst/>
                <a:latin typeface="+mn-lt"/>
                <a:ea typeface="+mn-ea"/>
                <a:cs typeface="+mn-cs"/>
              </a:rPr>
              <a:t>Metadata</a:t>
            </a:r>
          </a:p>
          <a:p>
            <a:r>
              <a:rPr lang="en-US" sz="1200" kern="1200" baseline="0" dirty="0">
                <a:solidFill>
                  <a:schemeClr val="tx1"/>
                </a:solidFill>
                <a:effectLst/>
                <a:latin typeface="+mn-lt"/>
                <a:ea typeface="+mn-ea"/>
                <a:cs typeface="+mn-cs"/>
              </a:rPr>
              <a:t>Clustering, Topic Modeling,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Data Driven Visualization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 emergence of data science techniques and models has given Knowledge Architects the capabilities to transform information  into working knowledge that can be created and accessed on the fly. Machine learning models can be applied to newly created information returning more accurate knowledge allowing users to make for informed decisions.</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Storage</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 development of various new NOSQL storage applications will allow us to query faster, see patterns easier and connect seemingly disparate information.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Separately all of these areas are beneficial to the enterprise, together they provide a completive edge. You need a group they can speak all three languages and liaison between them.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Explain picture</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7009CC8-6498-4848-91F7-5C3D6D37F3F6}" type="slidenum">
              <a:rPr lang="en-US" smtClean="0"/>
              <a:t>9</a:t>
            </a:fld>
            <a:endParaRPr lang="en-US"/>
          </a:p>
        </p:txBody>
      </p:sp>
    </p:spTree>
    <p:extLst>
      <p:ext uri="{BB962C8B-B14F-4D97-AF65-F5344CB8AC3E}">
        <p14:creationId xmlns:p14="http://schemas.microsoft.com/office/powerpoint/2010/main" val="195833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database</a:t>
            </a:r>
            <a:r>
              <a:rPr lang="en-US" sz="1200" kern="1200" baseline="0" dirty="0">
                <a:solidFill>
                  <a:schemeClr val="tx1"/>
                </a:solidFill>
                <a:effectLst/>
                <a:latin typeface="+mn-lt"/>
                <a:ea typeface="+mn-ea"/>
                <a:cs typeface="+mn-cs"/>
              </a:rPr>
              <a:t> was not being used on a regular basis to extract lesson and when it was users complained on how difficult it was to find appropriate lessons. They had to read through too many lessons, wasting precious project time. Users could only filter by date or Center, even though the lesson contained other useful information, such as, category, safety related, program or project phase, directorate etc.</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Fortunately the data set contained substantial metadata, providing opportunities to enhance the exploration of the corpus through the generated topics models. Late we will demonstrate how to find documents quickly and their association to the metadata.</a:t>
            </a:r>
            <a:endParaRPr lang="en-US" dirty="0"/>
          </a:p>
        </p:txBody>
      </p:sp>
      <p:sp>
        <p:nvSpPr>
          <p:cNvPr id="4" name="Slide Number Placeholder 3"/>
          <p:cNvSpPr>
            <a:spLocks noGrp="1"/>
          </p:cNvSpPr>
          <p:nvPr>
            <p:ph type="sldNum" sz="quarter" idx="10"/>
          </p:nvPr>
        </p:nvSpPr>
        <p:spPr/>
        <p:txBody>
          <a:bodyPr/>
          <a:lstStyle/>
          <a:p>
            <a:fld id="{52BE4D33-F201-AC4F-B814-4DE9697CD1F7}" type="slidenum">
              <a:rPr lang="en-US" smtClean="0"/>
              <a:t>11</a:t>
            </a:fld>
            <a:endParaRPr lang="en-US"/>
          </a:p>
        </p:txBody>
      </p:sp>
    </p:spTree>
    <p:extLst>
      <p:ext uri="{BB962C8B-B14F-4D97-AF65-F5344CB8AC3E}">
        <p14:creationId xmlns:p14="http://schemas.microsoft.com/office/powerpoint/2010/main" val="1690583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F8B0769-1409-3A49-A3AF-3C174867A8E8}" type="datetimeFigureOut">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393433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8B0769-1409-3A49-A3AF-3C174867A8E8}" type="datetimeFigureOut">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197568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8B0769-1409-3A49-A3AF-3C174867A8E8}" type="datetimeFigureOut">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821379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81618" y="370791"/>
            <a:ext cx="885967" cy="664475"/>
          </a:xfrm>
          <a:prstGeom prst="rect">
            <a:avLst/>
          </a:prstGeom>
        </p:spPr>
      </p:pic>
      <p:sp>
        <p:nvSpPr>
          <p:cNvPr id="2" name="Title 1"/>
          <p:cNvSpPr>
            <a:spLocks noGrp="1"/>
          </p:cNvSpPr>
          <p:nvPr>
            <p:ph type="ctrTitle"/>
          </p:nvPr>
        </p:nvSpPr>
        <p:spPr>
          <a:xfrm>
            <a:off x="624418" y="2024844"/>
            <a:ext cx="10943167" cy="1404156"/>
          </a:xfrm>
        </p:spPr>
        <p:txBody>
          <a:bodyPr lIns="0" tIns="0" rIns="0" bIns="0" anchor="t" anchorCtr="0"/>
          <a:lstStyle>
            <a:lvl1pPr algn="l">
              <a:lnSpc>
                <a:spcPct val="100000"/>
              </a:lnSpc>
              <a:defRPr sz="4800" b="1" cap="all" spc="0"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24418" y="3560390"/>
            <a:ext cx="10943167" cy="1020738"/>
          </a:xfrm>
        </p:spPr>
        <p:txBody>
          <a:bodyPr lIns="0" tIns="0" rIns="0" bIns="0"/>
          <a:lstStyle>
            <a:lvl1pPr marL="0" marR="0" indent="0" algn="l" defTabSz="914400" rtl="0" eaLnBrk="1" fontAlgn="auto" latinLnBrk="0" hangingPunct="1">
              <a:lnSpc>
                <a:spcPct val="100000"/>
              </a:lnSpc>
              <a:spcBef>
                <a:spcPts val="0"/>
              </a:spcBef>
              <a:spcAft>
                <a:spcPts val="0"/>
              </a:spcAft>
              <a:buClr>
                <a:schemeClr val="bg1"/>
              </a:buClr>
              <a:buSzPct val="25000"/>
              <a:buFont typeface="Arial" pitchFamily="34" charset="0"/>
              <a:buNone/>
              <a:tabLst/>
              <a:defRPr sz="2000" b="0" spc="0" baseline="0">
                <a:solidFill>
                  <a:srgbClr val="49596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Text Placeholder 14"/>
          <p:cNvSpPr>
            <a:spLocks noGrp="1"/>
          </p:cNvSpPr>
          <p:nvPr>
            <p:ph type="body" sz="quarter" idx="13" hasCustomPrompt="1"/>
          </p:nvPr>
        </p:nvSpPr>
        <p:spPr>
          <a:xfrm>
            <a:off x="624417" y="1672025"/>
            <a:ext cx="2400000" cy="238551"/>
          </a:xfrm>
        </p:spPr>
        <p:txBody>
          <a:bodyPr lIns="0" tIns="0" rIns="0" bIns="0"/>
          <a:lstStyle>
            <a:lvl1pPr>
              <a:lnSpc>
                <a:spcPct val="100000"/>
              </a:lnSpc>
              <a:buNone/>
              <a:defRPr sz="1400" b="0" cap="all" spc="0" baseline="0">
                <a:solidFill>
                  <a:srgbClr val="495965"/>
                </a:solidFill>
              </a:defRPr>
            </a:lvl1pPr>
            <a:lvl2pPr>
              <a:buNone/>
              <a:defRPr sz="1000" cap="all" baseline="0">
                <a:solidFill>
                  <a:schemeClr val="bg1"/>
                </a:solidFill>
              </a:defRPr>
            </a:lvl2pPr>
            <a:lvl3pPr>
              <a:buNone/>
              <a:defRPr sz="1000" cap="all" baseline="0">
                <a:solidFill>
                  <a:schemeClr val="bg1"/>
                </a:solidFill>
              </a:defRPr>
            </a:lvl3pPr>
            <a:lvl4pPr>
              <a:buNone/>
              <a:defRPr sz="1000" cap="all" baseline="0">
                <a:solidFill>
                  <a:schemeClr val="bg1"/>
                </a:solidFill>
              </a:defRPr>
            </a:lvl4pPr>
            <a:lvl5pPr>
              <a:buNone/>
              <a:defRPr sz="1000" cap="all" baseline="0">
                <a:solidFill>
                  <a:schemeClr val="bg1"/>
                </a:solidFill>
              </a:defRPr>
            </a:lvl5pPr>
          </a:lstStyle>
          <a:p>
            <a:pPr lvl="0"/>
            <a:r>
              <a:rPr lang="en-US" dirty="0"/>
              <a:t>month 20xx</a:t>
            </a:r>
          </a:p>
        </p:txBody>
      </p:sp>
      <p:cxnSp>
        <p:nvCxnSpPr>
          <p:cNvPr id="17" name="Straight Connector 16"/>
          <p:cNvCxnSpPr/>
          <p:nvPr userDrawn="1"/>
        </p:nvCxnSpPr>
        <p:spPr>
          <a:xfrm>
            <a:off x="624418" y="1977483"/>
            <a:ext cx="10943167" cy="0"/>
          </a:xfrm>
          <a:prstGeom prst="line">
            <a:avLst/>
          </a:prstGeom>
          <a:ln w="6350">
            <a:solidFill>
              <a:srgbClr val="49596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24418" y="4653137"/>
            <a:ext cx="3462697" cy="579"/>
          </a:xfrm>
          <a:prstGeom prst="line">
            <a:avLst/>
          </a:prstGeom>
          <a:ln w="6350">
            <a:solidFill>
              <a:srgbClr val="495965"/>
            </a:solidFill>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4" hasCustomPrompt="1"/>
          </p:nvPr>
        </p:nvSpPr>
        <p:spPr>
          <a:xfrm>
            <a:off x="624418" y="4797736"/>
            <a:ext cx="5278967" cy="1439553"/>
          </a:xfrm>
        </p:spPr>
        <p:txBody>
          <a:bodyPr/>
          <a:lstStyle>
            <a:lvl1pPr>
              <a:lnSpc>
                <a:spcPct val="100000"/>
              </a:lnSpc>
              <a:spcBef>
                <a:spcPts val="0"/>
              </a:spcBef>
              <a:spcAft>
                <a:spcPts val="0"/>
              </a:spcAft>
              <a:buFont typeface="Arial" pitchFamily="34" charset="0"/>
              <a:buNone/>
              <a:defRPr sz="1200" b="0" baseline="0">
                <a:solidFill>
                  <a:srgbClr val="495965"/>
                </a:solidFill>
              </a:defRPr>
            </a:lvl1pPr>
          </a:lstStyle>
          <a:p>
            <a:pPr lvl="0"/>
            <a:r>
              <a:rPr lang="en-US" dirty="0"/>
              <a:t>First and Last Name in Bold, Title (</a:t>
            </a:r>
            <a:r>
              <a:rPr lang="en-US" dirty="0" err="1"/>
              <a:t>unbold</a:t>
            </a:r>
            <a:r>
              <a:rPr lang="en-US" dirty="0"/>
              <a:t>)</a:t>
            </a:r>
          </a:p>
          <a:p>
            <a:pPr lvl="0"/>
            <a:r>
              <a:rPr lang="en-US" dirty="0"/>
              <a:t>+1 XXX XXX </a:t>
            </a:r>
            <a:r>
              <a:rPr lang="en-US" dirty="0" err="1"/>
              <a:t>XXXX</a:t>
            </a:r>
            <a:endParaRPr lang="en-US" dirty="0"/>
          </a:p>
          <a:p>
            <a:pPr lvl="0"/>
            <a:r>
              <a:rPr lang="en-US" dirty="0" err="1"/>
              <a:t>First.Last@ihs.com</a:t>
            </a:r>
            <a:endParaRPr lang="en-US" dirty="0"/>
          </a:p>
          <a:p>
            <a:pPr lvl="0"/>
            <a:endParaRPr lang="en-US" dirty="0"/>
          </a:p>
          <a:p>
            <a:pPr lvl="0"/>
            <a:r>
              <a:rPr lang="en-US" dirty="0"/>
              <a:t>First and Last Name in Bold, Title (</a:t>
            </a:r>
            <a:r>
              <a:rPr lang="en-US" dirty="0" err="1"/>
              <a:t>unbold</a:t>
            </a:r>
            <a:r>
              <a:rPr lang="en-US" dirty="0"/>
              <a:t>)</a:t>
            </a:r>
          </a:p>
          <a:p>
            <a:pPr lvl="0"/>
            <a:r>
              <a:rPr lang="en-US" dirty="0"/>
              <a:t>+1 XXX XXX </a:t>
            </a:r>
            <a:r>
              <a:rPr lang="en-US" dirty="0" err="1"/>
              <a:t>XXXX</a:t>
            </a:r>
            <a:endParaRPr lang="en-US" dirty="0"/>
          </a:p>
          <a:p>
            <a:pPr lvl="0"/>
            <a:r>
              <a:rPr lang="en-US" dirty="0" err="1"/>
              <a:t>First.Last@ihs.com</a:t>
            </a:r>
            <a:endParaRPr lang="en-US" dirty="0"/>
          </a:p>
          <a:p>
            <a:pPr lvl="0"/>
            <a:endParaRPr lang="en-US" dirty="0"/>
          </a:p>
          <a:p>
            <a:pPr lvl="0"/>
            <a:endParaRPr lang="en-US" dirty="0"/>
          </a:p>
          <a:p>
            <a:pPr lvl="0"/>
            <a:endParaRPr lang="en-US" dirty="0"/>
          </a:p>
        </p:txBody>
      </p:sp>
      <p:sp>
        <p:nvSpPr>
          <p:cNvPr id="20" name="Text Placeholder 18"/>
          <p:cNvSpPr>
            <a:spLocks noGrp="1"/>
          </p:cNvSpPr>
          <p:nvPr>
            <p:ph type="body" sz="quarter" idx="15" hasCustomPrompt="1"/>
          </p:nvPr>
        </p:nvSpPr>
        <p:spPr>
          <a:xfrm>
            <a:off x="6288618" y="4797736"/>
            <a:ext cx="5278967" cy="1439553"/>
          </a:xfrm>
        </p:spPr>
        <p:txBody>
          <a:bodyPr/>
          <a:lstStyle>
            <a:lvl1pPr>
              <a:lnSpc>
                <a:spcPct val="100000"/>
              </a:lnSpc>
              <a:spcBef>
                <a:spcPts val="0"/>
              </a:spcBef>
              <a:spcAft>
                <a:spcPts val="0"/>
              </a:spcAft>
              <a:buNone/>
              <a:defRPr sz="1200" b="0" baseline="0">
                <a:solidFill>
                  <a:srgbClr val="495965"/>
                </a:solidFill>
              </a:defRPr>
            </a:lvl1pPr>
          </a:lstStyle>
          <a:p>
            <a:pPr lvl="0"/>
            <a:r>
              <a:rPr lang="en-US" dirty="0"/>
              <a:t>First and Last Name in Bold, Title (</a:t>
            </a:r>
            <a:r>
              <a:rPr lang="en-US" dirty="0" err="1"/>
              <a:t>unbold</a:t>
            </a:r>
            <a:r>
              <a:rPr lang="en-US" dirty="0"/>
              <a:t>)</a:t>
            </a:r>
          </a:p>
          <a:p>
            <a:pPr lvl="0"/>
            <a:r>
              <a:rPr lang="en-US" dirty="0"/>
              <a:t>+1 XXX XXX </a:t>
            </a:r>
            <a:r>
              <a:rPr lang="en-US" dirty="0" err="1"/>
              <a:t>XXXX</a:t>
            </a:r>
            <a:endParaRPr lang="en-US" dirty="0"/>
          </a:p>
          <a:p>
            <a:pPr lvl="0"/>
            <a:r>
              <a:rPr lang="en-US" dirty="0" err="1"/>
              <a:t>First.Last@ihs.com</a:t>
            </a:r>
            <a:endParaRPr lang="en-US" dirty="0"/>
          </a:p>
          <a:p>
            <a:pPr lvl="0"/>
            <a:endParaRPr lang="en-US" dirty="0"/>
          </a:p>
          <a:p>
            <a:pPr lvl="0"/>
            <a:r>
              <a:rPr lang="en-US" dirty="0"/>
              <a:t>First and Last Name in Bold, Title (</a:t>
            </a:r>
            <a:r>
              <a:rPr lang="en-US" dirty="0" err="1"/>
              <a:t>unbold</a:t>
            </a:r>
            <a:r>
              <a:rPr lang="en-US" dirty="0"/>
              <a:t>)</a:t>
            </a:r>
          </a:p>
          <a:p>
            <a:pPr lvl="0"/>
            <a:r>
              <a:rPr lang="en-US" dirty="0"/>
              <a:t>+1 XXX XXX </a:t>
            </a:r>
            <a:r>
              <a:rPr lang="en-US" dirty="0" err="1"/>
              <a:t>XXXX</a:t>
            </a:r>
            <a:endParaRPr lang="en-US" dirty="0"/>
          </a:p>
          <a:p>
            <a:pPr lvl="0"/>
            <a:r>
              <a:rPr lang="en-US" dirty="0" err="1"/>
              <a:t>First.Last@ihs.com</a:t>
            </a:r>
            <a:endParaRPr lang="en-US" dirty="0"/>
          </a:p>
          <a:p>
            <a:pPr lvl="0"/>
            <a:endParaRPr lang="en-US" dirty="0"/>
          </a:p>
          <a:p>
            <a:pPr lvl="0"/>
            <a:endParaRPr lang="en-US" dirty="0"/>
          </a:p>
          <a:p>
            <a:pPr lvl="0"/>
            <a:endParaRPr lang="en-US" dirty="0"/>
          </a:p>
        </p:txBody>
      </p:sp>
      <p:pic>
        <p:nvPicPr>
          <p:cNvPr id="16" name="Picture 15"/>
          <p:cNvPicPr>
            <a:picLocks noChangeAspect="1"/>
          </p:cNvPicPr>
          <p:nvPr userDrawn="1"/>
        </p:nvPicPr>
        <p:blipFill>
          <a:blip r:embed="rId3" cstate="print">
            <a:alphaModFix amt="50000"/>
          </a:blip>
          <a:stretch>
            <a:fillRect/>
          </a:stretch>
        </p:blipFill>
        <p:spPr>
          <a:xfrm>
            <a:off x="624417" y="657154"/>
            <a:ext cx="4622800" cy="139700"/>
          </a:xfrm>
          <a:prstGeom prst="rect">
            <a:avLst/>
          </a:prstGeom>
        </p:spPr>
      </p:pic>
      <p:sp>
        <p:nvSpPr>
          <p:cNvPr id="14" name="TextBox 13"/>
          <p:cNvSpPr txBox="1"/>
          <p:nvPr userDrawn="1"/>
        </p:nvSpPr>
        <p:spPr>
          <a:xfrm>
            <a:off x="0" y="6409944"/>
            <a:ext cx="12192000" cy="214164"/>
          </a:xfrm>
          <a:prstGeom prst="rect">
            <a:avLst/>
          </a:prstGeom>
          <a:noFill/>
        </p:spPr>
        <p:txBody>
          <a:bodyPr wrap="none" lIns="468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cap="all" spc="0" baseline="0" dirty="0">
                <a:solidFill>
                  <a:srgbClr val="495965"/>
                </a:solidFill>
                <a:latin typeface="+mn-lt"/>
                <a:ea typeface="+mn-ea"/>
                <a:cs typeface="+mn-cs"/>
              </a:rPr>
              <a:t>© 2015 IHS. All rights reserved.</a:t>
            </a:r>
          </a:p>
        </p:txBody>
      </p:sp>
    </p:spTree>
    <p:extLst>
      <p:ext uri="{BB962C8B-B14F-4D97-AF65-F5344CB8AC3E}">
        <p14:creationId xmlns:p14="http://schemas.microsoft.com/office/powerpoint/2010/main" val="112421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able of Contents - One Heading Level - 2 Column">
    <p:spTree>
      <p:nvGrpSpPr>
        <p:cNvPr id="1" name=""/>
        <p:cNvGrpSpPr/>
        <p:nvPr/>
      </p:nvGrpSpPr>
      <p:grpSpPr>
        <a:xfrm>
          <a:off x="0" y="0"/>
          <a:ext cx="0" cy="0"/>
          <a:chOff x="0" y="0"/>
          <a:chExt cx="0" cy="0"/>
        </a:xfrm>
      </p:grpSpPr>
      <p:sp>
        <p:nvSpPr>
          <p:cNvPr id="8" name="TextBox 7"/>
          <p:cNvSpPr txBox="1"/>
          <p:nvPr userDrawn="1"/>
        </p:nvSpPr>
        <p:spPr>
          <a:xfrm>
            <a:off x="8467" y="539076"/>
            <a:ext cx="8050591" cy="461665"/>
          </a:xfrm>
          <a:prstGeom prst="rect">
            <a:avLst/>
          </a:prstGeom>
          <a:noFill/>
        </p:spPr>
        <p:txBody>
          <a:bodyPr wrap="square" lIns="90000" rtlCol="0">
            <a:spAutoFit/>
          </a:bodyPr>
          <a:lstStyle/>
          <a:p>
            <a:pPr marL="360000"/>
            <a:r>
              <a:rPr lang="en-US" sz="2400" b="1" baseline="0" dirty="0">
                <a:solidFill>
                  <a:schemeClr val="tx2"/>
                </a:solidFill>
                <a:latin typeface="+mj-lt"/>
              </a:rPr>
              <a:t>Contents</a:t>
            </a:r>
          </a:p>
        </p:txBody>
      </p:sp>
      <p:sp>
        <p:nvSpPr>
          <p:cNvPr id="10" name="Slide Number Placeholder 6"/>
          <p:cNvSpPr>
            <a:spLocks noGrp="1"/>
          </p:cNvSpPr>
          <p:nvPr>
            <p:ph type="sldNum" sz="quarter" idx="10"/>
          </p:nvPr>
        </p:nvSpPr>
        <p:spPr>
          <a:xfrm>
            <a:off x="10800653" y="6510528"/>
            <a:ext cx="769047" cy="219456"/>
          </a:xfrm>
          <a:prstGeom prst="rect">
            <a:avLst/>
          </a:prstGeom>
        </p:spPr>
        <p:txBody>
          <a:bodyPr/>
          <a:lstStyle>
            <a:lvl1pPr>
              <a:defRPr>
                <a:solidFill>
                  <a:srgbClr val="495965"/>
                </a:solidFill>
              </a:defRPr>
            </a:lvl1pPr>
          </a:lstStyle>
          <a:p>
            <a:fld id="{C1654822-CBA3-4BDF-80A9-3FE33B17E59A}" type="slidenum">
              <a:rPr lang="en-US" smtClean="0"/>
              <a:pPr/>
              <a:t>‹#›</a:t>
            </a:fld>
            <a:endParaRPr lang="en-US" dirty="0"/>
          </a:p>
        </p:txBody>
      </p:sp>
      <p:sp>
        <p:nvSpPr>
          <p:cNvPr id="11" name="TextBox 10"/>
          <p:cNvSpPr txBox="1"/>
          <p:nvPr userDrawn="1"/>
        </p:nvSpPr>
        <p:spPr>
          <a:xfrm>
            <a:off x="622300" y="6571258"/>
            <a:ext cx="1469954"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cap="all" spc="0" baseline="0" dirty="0">
                <a:solidFill>
                  <a:srgbClr val="495965"/>
                </a:solidFill>
                <a:latin typeface="+mn-lt"/>
                <a:ea typeface="+mn-ea"/>
                <a:cs typeface="+mn-cs"/>
              </a:rPr>
              <a:t>© 2015 IHS. All rights reserved.</a:t>
            </a:r>
          </a:p>
        </p:txBody>
      </p:sp>
      <p:cxnSp>
        <p:nvCxnSpPr>
          <p:cNvPr id="16" name="Straight Connector 15"/>
          <p:cNvCxnSpPr/>
          <p:nvPr userDrawn="1"/>
        </p:nvCxnSpPr>
        <p:spPr>
          <a:xfrm>
            <a:off x="622300" y="6427233"/>
            <a:ext cx="10947400" cy="0"/>
          </a:xfrm>
          <a:prstGeom prst="line">
            <a:avLst/>
          </a:prstGeom>
          <a:ln w="6350">
            <a:solidFill>
              <a:srgbClr val="495965"/>
            </a:solidFill>
          </a:ln>
        </p:spPr>
        <p:style>
          <a:lnRef idx="1">
            <a:schemeClr val="accent1"/>
          </a:lnRef>
          <a:fillRef idx="0">
            <a:schemeClr val="accent1"/>
          </a:fillRef>
          <a:effectRef idx="0">
            <a:schemeClr val="accent1"/>
          </a:effectRef>
          <a:fontRef idx="minor">
            <a:schemeClr val="tx1"/>
          </a:fontRef>
        </p:style>
      </p:cxnSp>
      <p:sp>
        <p:nvSpPr>
          <p:cNvPr id="9" name="Footer Placeholder 8"/>
          <p:cNvSpPr>
            <a:spLocks noGrp="1"/>
          </p:cNvSpPr>
          <p:nvPr>
            <p:ph type="ftr" sz="quarter" idx="14"/>
          </p:nvPr>
        </p:nvSpPr>
        <p:spPr/>
        <p:txBody>
          <a:bodyPr/>
          <a:lstStyle/>
          <a:p>
            <a:r>
              <a:rPr lang="en-US" dirty="0"/>
              <a:t>Report Name / Month 2015</a:t>
            </a:r>
          </a:p>
        </p:txBody>
      </p:sp>
      <p:pic>
        <p:nvPicPr>
          <p:cNvPr id="12" name="Picture 11" descr="ihs.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55707" y="126157"/>
            <a:ext cx="411877" cy="308908"/>
          </a:xfrm>
          <a:prstGeom prst="rect">
            <a:avLst/>
          </a:prstGeom>
        </p:spPr>
      </p:pic>
      <p:sp>
        <p:nvSpPr>
          <p:cNvPr id="13" name="Text Placeholder 7"/>
          <p:cNvSpPr>
            <a:spLocks noGrp="1"/>
          </p:cNvSpPr>
          <p:nvPr>
            <p:ph type="body" sz="quarter" idx="13"/>
          </p:nvPr>
        </p:nvSpPr>
        <p:spPr>
          <a:xfrm>
            <a:off x="624417" y="1268414"/>
            <a:ext cx="10945283" cy="4968875"/>
          </a:xfrm>
        </p:spPr>
        <p:txBody>
          <a:bodyPr numCol="2" spcCol="360000"/>
          <a:lstStyle>
            <a:lvl1pPr marL="0" indent="0">
              <a:spcBef>
                <a:spcPts val="1200"/>
              </a:spcBef>
              <a:spcAft>
                <a:spcPts val="300"/>
              </a:spcAft>
              <a:buClr>
                <a:schemeClr val="bg1"/>
              </a:buClr>
              <a:buSzPct val="25000"/>
              <a:buFont typeface="Arial" pitchFamily="34" charset="0"/>
              <a:buChar char="‮"/>
              <a:tabLst>
                <a:tab pos="8210550" algn="r"/>
              </a:tabLst>
              <a:defRPr lang="en-US" sz="1600" b="1" u="none" kern="1200" cap="none" baseline="0" dirty="0" smtClean="0">
                <a:solidFill>
                  <a:srgbClr val="707C8A"/>
                </a:solidFill>
                <a:uFill>
                  <a:solidFill>
                    <a:schemeClr val="tx2"/>
                  </a:solidFill>
                </a:uFill>
                <a:latin typeface="+mn-lt"/>
                <a:ea typeface="+mn-ea"/>
                <a:cs typeface="+mn-cs"/>
              </a:defRPr>
            </a:lvl1pPr>
            <a:lvl2pPr marL="3175" indent="-3175" defTabSz="1044000">
              <a:spcBef>
                <a:spcPts val="0"/>
              </a:spcBef>
              <a:spcAft>
                <a:spcPts val="300"/>
              </a:spcAft>
              <a:buClr>
                <a:schemeClr val="bg1"/>
              </a:buClr>
              <a:buSzPct val="25000"/>
              <a:buFont typeface="Arial" pitchFamily="34" charset="0"/>
              <a:buChar char="‮"/>
              <a:tabLst>
                <a:tab pos="8211600" algn="r"/>
              </a:tabLst>
              <a:defRPr lang="en-US" sz="1400" b="1" u="none" kern="1200" baseline="0" dirty="0" smtClean="0">
                <a:solidFill>
                  <a:srgbClr val="707C8A"/>
                </a:solidFill>
                <a:uFill>
                  <a:solidFill>
                    <a:schemeClr val="tx1"/>
                  </a:solidFill>
                </a:uFill>
                <a:latin typeface="+mn-lt"/>
                <a:ea typeface="+mn-ea"/>
                <a:cs typeface="+mn-cs"/>
              </a:defRPr>
            </a:lvl2pPr>
            <a:lvl3pPr marL="177800" indent="-177800">
              <a:spcBef>
                <a:spcPts val="0"/>
              </a:spcBef>
              <a:spcAft>
                <a:spcPts val="300"/>
              </a:spcAft>
              <a:buClr>
                <a:srgbClr val="707C8A"/>
              </a:buClr>
              <a:buFont typeface="Arial" pitchFamily="34" charset="0"/>
              <a:buNone/>
              <a:tabLst>
                <a:tab pos="8210550" algn="r"/>
              </a:tabLst>
              <a:defRPr lang="en-US" sz="1100" u="none" kern="1200" baseline="0" dirty="0" smtClean="0">
                <a:solidFill>
                  <a:srgbClr val="707C8A"/>
                </a:solidFill>
                <a:uFill>
                  <a:solidFill>
                    <a:schemeClr val="tx1">
                      <a:lumMod val="50000"/>
                      <a:lumOff val="50000"/>
                    </a:schemeClr>
                  </a:solidFill>
                </a:uFill>
                <a:latin typeface="+mn-lt"/>
                <a:ea typeface="+mn-ea"/>
                <a:cs typeface="+mn-cs"/>
              </a:defRPr>
            </a:lvl3pPr>
          </a:lstStyle>
          <a:p>
            <a:pPr lvl="0"/>
            <a:r>
              <a:rPr lang="en-US"/>
              <a:t>Click to edit Master text styles</a:t>
            </a:r>
          </a:p>
        </p:txBody>
      </p:sp>
    </p:spTree>
    <p:extLst>
      <p:ext uri="{BB962C8B-B14F-4D97-AF65-F5344CB8AC3E}">
        <p14:creationId xmlns:p14="http://schemas.microsoft.com/office/powerpoint/2010/main" val="273607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8B0769-1409-3A49-A3AF-3C174867A8E8}" type="datetimeFigureOut">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21927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8B0769-1409-3A49-A3AF-3C174867A8E8}" type="datetimeFigureOut">
              <a:rPr lang="en-US" smtClean="0"/>
              <a:t>6/29/2017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397253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8B0769-1409-3A49-A3AF-3C174867A8E8}" type="datetimeFigureOut">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442279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8B0769-1409-3A49-A3AF-3C174867A8E8}" type="datetimeFigureOut">
              <a:rPr lang="en-US" smtClean="0"/>
              <a:t>6/29/2017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2496647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8B0769-1409-3A49-A3AF-3C174867A8E8}" type="datetimeFigureOut">
              <a:rPr lang="en-US" smtClean="0"/>
              <a:t>6/29/2017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1681564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8B0769-1409-3A49-A3AF-3C174867A8E8}" type="datetimeFigureOut">
              <a:rPr lang="en-US" smtClean="0"/>
              <a:t>6/29/2017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561097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8B0769-1409-3A49-A3AF-3C174867A8E8}" type="datetimeFigureOut">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220085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8B0769-1409-3A49-A3AF-3C174867A8E8}" type="datetimeFigureOut">
              <a:rPr lang="en-US" smtClean="0"/>
              <a:t>6/29/2017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08FE82-568D-C141-9659-2F60D1DD59AE}" type="slidenum">
              <a:rPr lang="en-US" smtClean="0"/>
              <a:t>‹#›</a:t>
            </a:fld>
            <a:endParaRPr lang="en-US"/>
          </a:p>
        </p:txBody>
      </p:sp>
    </p:spTree>
    <p:extLst>
      <p:ext uri="{BB962C8B-B14F-4D97-AF65-F5344CB8AC3E}">
        <p14:creationId xmlns:p14="http://schemas.microsoft.com/office/powerpoint/2010/main" val="320295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B0769-1409-3A49-A3AF-3C174867A8E8}" type="datetimeFigureOut">
              <a:rPr lang="en-US" smtClean="0"/>
              <a:t>6/29/2017</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8FE82-568D-C141-9659-2F60D1DD59AE}" type="slidenum">
              <a:rPr lang="en-US" smtClean="0"/>
              <a:t>‹#›</a:t>
            </a:fld>
            <a:endParaRPr lang="en-US"/>
          </a:p>
        </p:txBody>
      </p:sp>
    </p:spTree>
    <p:extLst>
      <p:ext uri="{BB962C8B-B14F-4D97-AF65-F5344CB8AC3E}">
        <p14:creationId xmlns:p14="http://schemas.microsoft.com/office/powerpoint/2010/main" val="2626583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tiff"/><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8"/>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80246" y="304800"/>
            <a:ext cx="10141459" cy="737937"/>
          </a:xfrm>
        </p:spPr>
        <p:txBody>
          <a:bodyPr>
            <a:normAutofit/>
          </a:bodyPr>
          <a:lstStyle/>
          <a:p>
            <a:r>
              <a:rPr lang="en-US" sz="4000" dirty="0">
                <a:solidFill>
                  <a:schemeClr val="bg1"/>
                </a:solidFill>
                <a:latin typeface="Gill Sans" charset="0"/>
                <a:ea typeface="Gill Sans" charset="0"/>
                <a:cs typeface="Gill Sans" charset="0"/>
              </a:rPr>
              <a:t>Knowledge Architecture</a:t>
            </a:r>
            <a:endParaRPr lang="en-US" sz="4200" dirty="0">
              <a:solidFill>
                <a:schemeClr val="bg1"/>
              </a:solidFill>
              <a:latin typeface="Gill Sans" charset="0"/>
              <a:ea typeface="Gill Sans" charset="0"/>
              <a:cs typeface="Gill Sans" charset="0"/>
            </a:endParaRPr>
          </a:p>
        </p:txBody>
      </p:sp>
      <p:sp>
        <p:nvSpPr>
          <p:cNvPr id="3" name="Subtitle 2"/>
          <p:cNvSpPr>
            <a:spLocks noGrp="1"/>
          </p:cNvSpPr>
          <p:nvPr>
            <p:ph type="subTitle" idx="1"/>
          </p:nvPr>
        </p:nvSpPr>
        <p:spPr>
          <a:xfrm>
            <a:off x="380245" y="1347538"/>
            <a:ext cx="7251825" cy="930442"/>
          </a:xfrm>
        </p:spPr>
        <p:txBody>
          <a:bodyPr>
            <a:normAutofit/>
          </a:bodyPr>
          <a:lstStyle/>
          <a:p>
            <a:r>
              <a:rPr lang="en-US" sz="2800" dirty="0">
                <a:solidFill>
                  <a:schemeClr val="bg1">
                    <a:lumMod val="85000"/>
                  </a:schemeClr>
                </a:solidFill>
                <a:latin typeface="Gill Sans" charset="0"/>
                <a:ea typeface="Gill Sans" charset="0"/>
                <a:cs typeface="Gill Sans" charset="0"/>
              </a:rPr>
              <a:t>Combining Strategy, Data Science and Informatics to Transform Data in to Actionable Knowledge</a:t>
            </a:r>
          </a:p>
        </p:txBody>
      </p:sp>
      <p:sp>
        <p:nvSpPr>
          <p:cNvPr id="5" name="Text Placeholder 4"/>
          <p:cNvSpPr>
            <a:spLocks noGrp="1"/>
          </p:cNvSpPr>
          <p:nvPr>
            <p:ph type="body" sz="quarter" idx="14"/>
          </p:nvPr>
        </p:nvSpPr>
        <p:spPr>
          <a:xfrm>
            <a:off x="380245" y="5973920"/>
            <a:ext cx="3959225" cy="691286"/>
          </a:xfrm>
        </p:spPr>
        <p:txBody>
          <a:bodyPr/>
          <a:lstStyle/>
          <a:p>
            <a:r>
              <a:rPr lang="en-US" dirty="0">
                <a:solidFill>
                  <a:schemeClr val="bg1">
                    <a:lumMod val="65000"/>
                  </a:schemeClr>
                </a:solidFill>
                <a:latin typeface="Gill Sans" charset="0"/>
                <a:ea typeface="Gill Sans" charset="0"/>
                <a:cs typeface="Gill Sans" charset="0"/>
              </a:rPr>
              <a:t>David Meza</a:t>
            </a:r>
          </a:p>
          <a:p>
            <a:r>
              <a:rPr lang="en-US" dirty="0">
                <a:solidFill>
                  <a:schemeClr val="bg1">
                    <a:lumMod val="65000"/>
                  </a:schemeClr>
                </a:solidFill>
                <a:latin typeface="Gill Sans" charset="0"/>
                <a:ea typeface="Gill Sans" charset="0"/>
                <a:cs typeface="Gill Sans" charset="0"/>
              </a:rPr>
              <a:t>Chief Knowledge Architect </a:t>
            </a:r>
          </a:p>
          <a:p>
            <a:r>
              <a:rPr lang="en-US" dirty="0">
                <a:solidFill>
                  <a:schemeClr val="bg1">
                    <a:lumMod val="65000"/>
                  </a:schemeClr>
                </a:solidFill>
                <a:latin typeface="Gill Sans" charset="0"/>
                <a:ea typeface="Gill Sans" charset="0"/>
                <a:cs typeface="Gill Sans" charset="0"/>
              </a:rPr>
              <a:t>NASA Johnson Space Center</a:t>
            </a:r>
          </a:p>
        </p:txBody>
      </p:sp>
      <p:sp>
        <p:nvSpPr>
          <p:cNvPr id="6" name="TextBox 5"/>
          <p:cNvSpPr txBox="1"/>
          <p:nvPr/>
        </p:nvSpPr>
        <p:spPr>
          <a:xfrm>
            <a:off x="380245" y="5346379"/>
            <a:ext cx="1597553" cy="646331"/>
          </a:xfrm>
          <a:prstGeom prst="rect">
            <a:avLst/>
          </a:prstGeom>
          <a:noFill/>
        </p:spPr>
        <p:txBody>
          <a:bodyPr wrap="none" rtlCol="0">
            <a:spAutoFit/>
          </a:bodyPr>
          <a:lstStyle/>
          <a:p>
            <a:r>
              <a:rPr lang="en-US" dirty="0">
                <a:solidFill>
                  <a:schemeClr val="bg1"/>
                </a:solidFill>
                <a:latin typeface="Gill Sans" charset="0"/>
                <a:ea typeface="Gill Sans" charset="0"/>
                <a:cs typeface="Gill Sans" charset="0"/>
              </a:rPr>
              <a:t>R Ladies Austin</a:t>
            </a:r>
          </a:p>
          <a:p>
            <a:r>
              <a:rPr lang="en-US">
                <a:solidFill>
                  <a:schemeClr val="bg1"/>
                </a:solidFill>
                <a:latin typeface="Gill Sans" charset="0"/>
                <a:ea typeface="Gill Sans" charset="0"/>
                <a:cs typeface="Gill Sans" charset="0"/>
              </a:rPr>
              <a:t>July 1, </a:t>
            </a:r>
            <a:r>
              <a:rPr lang="en-US" dirty="0">
                <a:solidFill>
                  <a:schemeClr val="bg1"/>
                </a:solidFill>
                <a:latin typeface="Gill Sans" charset="0"/>
                <a:ea typeface="Gill Sans" charset="0"/>
                <a:cs typeface="Gill Sans" charset="0"/>
              </a:rPr>
              <a:t>2017</a:t>
            </a:r>
          </a:p>
        </p:txBody>
      </p:sp>
    </p:spTree>
    <p:extLst>
      <p:ext uri="{BB962C8B-B14F-4D97-AF65-F5344CB8AC3E}">
        <p14:creationId xmlns:p14="http://schemas.microsoft.com/office/powerpoint/2010/main" val="92990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2827699" y="4028793"/>
            <a:ext cx="6536602" cy="584775"/>
          </a:xfrm>
          <a:prstGeom prst="rect">
            <a:avLst/>
          </a:prstGeom>
          <a:noFill/>
        </p:spPr>
        <p:txBody>
          <a:bodyPr wrap="square" rtlCol="0">
            <a:spAutoFit/>
          </a:bodyPr>
          <a:lstStyle/>
          <a:p>
            <a:r>
              <a:rPr lang="en-US" sz="3200" dirty="0">
                <a:latin typeface="Lucida Blackletter" charset="0"/>
                <a:ea typeface="Lucida Blackletter" charset="0"/>
                <a:cs typeface="Lucida Blackletter" charset="0"/>
              </a:rPr>
              <a:t>There was </a:t>
            </a:r>
            <a:r>
              <a:rPr lang="en-US" sz="3200">
                <a:latin typeface="Lucida Blackletter" charset="0"/>
                <a:ea typeface="Lucida Blackletter" charset="0"/>
                <a:cs typeface="Lucida Blackletter" charset="0"/>
              </a:rPr>
              <a:t>a inquisitive engineer…</a:t>
            </a:r>
            <a:endParaRPr lang="en-US" sz="3200" dirty="0">
              <a:latin typeface="Lucida Blackletter" charset="0"/>
              <a:ea typeface="Lucida Blackletter" charset="0"/>
              <a:cs typeface="Lucida Blackletter" charset="0"/>
            </a:endParaRPr>
          </a:p>
        </p:txBody>
      </p:sp>
    </p:spTree>
    <p:extLst>
      <p:ext uri="{BB962C8B-B14F-4D97-AF65-F5344CB8AC3E}">
        <p14:creationId xmlns:p14="http://schemas.microsoft.com/office/powerpoint/2010/main" val="2072017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92121" y="129121"/>
            <a:ext cx="821792" cy="753428"/>
          </a:xfrm>
          <a:prstGeom prst="rect">
            <a:avLst/>
          </a:prstGeom>
        </p:spPr>
      </p:pic>
      <p:sp>
        <p:nvSpPr>
          <p:cNvPr id="9" name="Oval 8"/>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 name="Title 1"/>
          <p:cNvSpPr>
            <a:spLocks noGrp="1"/>
          </p:cNvSpPr>
          <p:nvPr>
            <p:ph type="title"/>
          </p:nvPr>
        </p:nvSpPr>
        <p:spPr>
          <a:xfrm>
            <a:off x="1855320" y="201512"/>
            <a:ext cx="7772400" cy="820114"/>
          </a:xfrm>
        </p:spPr>
        <p:txBody>
          <a:bodyPr>
            <a:normAutofit/>
          </a:bodyPr>
          <a:lstStyle/>
          <a:p>
            <a:r>
              <a:rPr lang="en-US" sz="3200" dirty="0">
                <a:solidFill>
                  <a:schemeClr val="tx2">
                    <a:lumMod val="75000"/>
                  </a:schemeClr>
                </a:solidFill>
                <a:latin typeface="Gill Sans" charset="0"/>
                <a:ea typeface="Gill Sans" charset="0"/>
                <a:cs typeface="Gill Sans" charset="0"/>
              </a:rPr>
              <a:t>Lesson learned database</a:t>
            </a: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Gill Sans" charset="0"/>
                <a:ea typeface="Gill Sans" charset="0"/>
                <a:cs typeface="Gill Sans" charset="0"/>
              </a:rPr>
              <a:t>11</a:t>
            </a:fld>
            <a:endParaRPr lang="en-US" b="1" dirty="0">
              <a:solidFill>
                <a:srgbClr val="104B79"/>
              </a:solidFill>
              <a:latin typeface="Gill Sans" charset="0"/>
              <a:ea typeface="Gill Sans" charset="0"/>
              <a:cs typeface="Gill Sans" charset="0"/>
            </a:endParaRPr>
          </a:p>
        </p:txBody>
      </p:sp>
      <p:pic>
        <p:nvPicPr>
          <p:cNvPr id="17" name="Picture 16" descr="cko_logo-n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2" name="Rectangle 11"/>
          <p:cNvSpPr/>
          <p:nvPr/>
        </p:nvSpPr>
        <p:spPr>
          <a:xfrm>
            <a:off x="152400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 name="TextBox 4"/>
          <p:cNvSpPr txBox="1"/>
          <p:nvPr/>
        </p:nvSpPr>
        <p:spPr>
          <a:xfrm>
            <a:off x="1524001" y="5415281"/>
            <a:ext cx="8989913" cy="646331"/>
          </a:xfrm>
          <a:prstGeom prst="rect">
            <a:avLst/>
          </a:prstGeom>
          <a:noFill/>
        </p:spPr>
        <p:txBody>
          <a:bodyPr wrap="square" rtlCol="0">
            <a:spAutoFit/>
          </a:bodyPr>
          <a:lstStyle/>
          <a:p>
            <a:r>
              <a:rPr lang="en-US" dirty="0">
                <a:solidFill>
                  <a:srgbClr val="FFFFFF"/>
                </a:solidFill>
                <a:latin typeface="Gill Sans" charset="0"/>
                <a:ea typeface="Gill Sans" charset="0"/>
                <a:cs typeface="Gill Sans" charset="0"/>
              </a:rPr>
              <a:t>2031 lessons submitted across NASA. Filter by date and Center only. </a:t>
            </a:r>
          </a:p>
          <a:p>
            <a:r>
              <a:rPr lang="en-US" dirty="0">
                <a:solidFill>
                  <a:srgbClr val="FFFFFF"/>
                </a:solidFill>
                <a:latin typeface="Gill Sans" charset="0"/>
                <a:ea typeface="Gill Sans" charset="0"/>
                <a:cs typeface="Gill Sans" charset="0"/>
              </a:rPr>
              <a:t>Useful information stored in database.</a:t>
            </a:r>
          </a:p>
        </p:txBody>
      </p:sp>
      <p:pic>
        <p:nvPicPr>
          <p:cNvPr id="3" name="Picture 2"/>
          <p:cNvPicPr>
            <a:picLocks noChangeAspect="1"/>
          </p:cNvPicPr>
          <p:nvPr/>
        </p:nvPicPr>
        <p:blipFill>
          <a:blip r:embed="rId5"/>
          <a:stretch>
            <a:fillRect/>
          </a:stretch>
        </p:blipFill>
        <p:spPr>
          <a:xfrm>
            <a:off x="1523999" y="882549"/>
            <a:ext cx="9144001" cy="4417607"/>
          </a:xfrm>
          <a:prstGeom prst="rect">
            <a:avLst/>
          </a:prstGeom>
        </p:spPr>
      </p:pic>
    </p:spTree>
    <p:extLst>
      <p:ext uri="{BB962C8B-B14F-4D97-AF65-F5344CB8AC3E}">
        <p14:creationId xmlns:p14="http://schemas.microsoft.com/office/powerpoint/2010/main" val="552802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92121" y="129121"/>
            <a:ext cx="821792" cy="753428"/>
          </a:xfrm>
          <a:prstGeom prst="rect">
            <a:avLst/>
          </a:prstGeom>
        </p:spPr>
      </p:pic>
      <p:sp>
        <p:nvSpPr>
          <p:cNvPr id="9" name="Oval 8"/>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 name="Title 1"/>
          <p:cNvSpPr>
            <a:spLocks noGrp="1"/>
          </p:cNvSpPr>
          <p:nvPr>
            <p:ph type="title"/>
          </p:nvPr>
        </p:nvSpPr>
        <p:spPr>
          <a:xfrm>
            <a:off x="1855320" y="201512"/>
            <a:ext cx="7772400" cy="820114"/>
          </a:xfrm>
        </p:spPr>
        <p:txBody>
          <a:bodyPr>
            <a:normAutofit/>
          </a:bodyPr>
          <a:lstStyle/>
          <a:p>
            <a:r>
              <a:rPr lang="en-US" sz="3200" dirty="0">
                <a:solidFill>
                  <a:schemeClr val="tx2">
                    <a:lumMod val="75000"/>
                  </a:schemeClr>
                </a:solidFill>
                <a:latin typeface="Gill Sans" charset="0"/>
                <a:ea typeface="Gill Sans" charset="0"/>
                <a:cs typeface="Gill Sans" charset="0"/>
              </a:rPr>
              <a:t>Topic modeling</a:t>
            </a:r>
          </a:p>
        </p:txBody>
      </p:sp>
      <p:sp>
        <p:nvSpPr>
          <p:cNvPr id="10" name="Slide Number Placeholder 9"/>
          <p:cNvSpPr>
            <a:spLocks noGrp="1"/>
          </p:cNvSpPr>
          <p:nvPr>
            <p:ph type="sldNum" sz="quarter" idx="12"/>
          </p:nvPr>
        </p:nvSpPr>
        <p:spPr/>
        <p:txBody>
          <a:bodyPr/>
          <a:lstStyle/>
          <a:p>
            <a:fld id="{3B482AA4-66E4-6E40-917F-B726CD42B653}" type="slidenum">
              <a:rPr lang="en-US" b="1" smtClean="0">
                <a:solidFill>
                  <a:srgbClr val="104B79"/>
                </a:solidFill>
                <a:latin typeface="Gill Sans" charset="0"/>
                <a:ea typeface="Gill Sans" charset="0"/>
                <a:cs typeface="Gill Sans" charset="0"/>
              </a:rPr>
              <a:t>12</a:t>
            </a:fld>
            <a:endParaRPr lang="en-US" b="1" dirty="0">
              <a:solidFill>
                <a:srgbClr val="104B79"/>
              </a:solidFill>
              <a:latin typeface="Gill Sans" charset="0"/>
              <a:ea typeface="Gill Sans" charset="0"/>
              <a:cs typeface="Gill Sans" charset="0"/>
            </a:endParaRPr>
          </a:p>
        </p:txBody>
      </p:sp>
      <p:pic>
        <p:nvPicPr>
          <p:cNvPr id="17" name="Picture 16" descr="cko_logo-n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2" name="Rectangle 11"/>
          <p:cNvSpPr/>
          <p:nvPr/>
        </p:nvSpPr>
        <p:spPr>
          <a:xfrm>
            <a:off x="152400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5" name="TextBox 4"/>
          <p:cNvSpPr txBox="1"/>
          <p:nvPr/>
        </p:nvSpPr>
        <p:spPr>
          <a:xfrm>
            <a:off x="1524001" y="5300156"/>
            <a:ext cx="8989913" cy="646331"/>
          </a:xfrm>
          <a:prstGeom prst="rect">
            <a:avLst/>
          </a:prstGeom>
          <a:noFill/>
        </p:spPr>
        <p:txBody>
          <a:bodyPr wrap="square" rtlCol="0">
            <a:spAutoFit/>
          </a:bodyPr>
          <a:lstStyle/>
          <a:p>
            <a:r>
              <a:rPr lang="en-US" dirty="0">
                <a:solidFill>
                  <a:srgbClr val="FFFFFF"/>
                </a:solidFill>
                <a:latin typeface="Gill Sans" charset="0"/>
                <a:ea typeface="Gill Sans" charset="0"/>
                <a:cs typeface="Gill Sans" charset="0"/>
              </a:rPr>
              <a:t>Topic models are based upon the idea that documents are mixtures of topics, where a topic is a probability distribution over words.</a:t>
            </a:r>
          </a:p>
        </p:txBody>
      </p:sp>
      <p:pic>
        <p:nvPicPr>
          <p:cNvPr id="3" name="Picture 2"/>
          <p:cNvPicPr>
            <a:picLocks noChangeAspect="1"/>
          </p:cNvPicPr>
          <p:nvPr/>
        </p:nvPicPr>
        <p:blipFill>
          <a:blip r:embed="rId5"/>
          <a:stretch>
            <a:fillRect/>
          </a:stretch>
        </p:blipFill>
        <p:spPr>
          <a:xfrm>
            <a:off x="1524000" y="782321"/>
            <a:ext cx="9144000" cy="4429760"/>
          </a:xfrm>
          <a:prstGeom prst="rect">
            <a:avLst/>
          </a:prstGeom>
        </p:spPr>
      </p:pic>
      <p:sp>
        <p:nvSpPr>
          <p:cNvPr id="6" name="TextBox 5"/>
          <p:cNvSpPr txBox="1"/>
          <p:nvPr/>
        </p:nvSpPr>
        <p:spPr>
          <a:xfrm>
            <a:off x="4521200" y="4863069"/>
            <a:ext cx="2857898" cy="369332"/>
          </a:xfrm>
          <a:prstGeom prst="rect">
            <a:avLst/>
          </a:prstGeom>
          <a:noFill/>
        </p:spPr>
        <p:txBody>
          <a:bodyPr wrap="none" rtlCol="0">
            <a:spAutoFit/>
          </a:bodyPr>
          <a:lstStyle/>
          <a:p>
            <a:r>
              <a:rPr lang="en-US" dirty="0">
                <a:latin typeface="Gill Sans" charset="0"/>
                <a:ea typeface="Gill Sans" charset="0"/>
                <a:cs typeface="Gill Sans" charset="0"/>
              </a:rPr>
              <a:t>LDA Model from </a:t>
            </a:r>
            <a:r>
              <a:rPr lang="en-US" dirty="0" err="1">
                <a:latin typeface="Gill Sans" charset="0"/>
                <a:ea typeface="Gill Sans" charset="0"/>
                <a:cs typeface="Gill Sans" charset="0"/>
              </a:rPr>
              <a:t>Blei</a:t>
            </a:r>
            <a:r>
              <a:rPr lang="en-US" dirty="0">
                <a:latin typeface="Gill Sans" charset="0"/>
                <a:ea typeface="Gill Sans" charset="0"/>
                <a:cs typeface="Gill Sans" charset="0"/>
              </a:rPr>
              <a:t> (2011)</a:t>
            </a:r>
          </a:p>
        </p:txBody>
      </p:sp>
      <p:sp>
        <p:nvSpPr>
          <p:cNvPr id="13" name="TextBox 12"/>
          <p:cNvSpPr txBox="1"/>
          <p:nvPr/>
        </p:nvSpPr>
        <p:spPr>
          <a:xfrm>
            <a:off x="6538125" y="5879942"/>
            <a:ext cx="4051722" cy="230832"/>
          </a:xfrm>
          <a:prstGeom prst="rect">
            <a:avLst/>
          </a:prstGeom>
          <a:noFill/>
        </p:spPr>
        <p:txBody>
          <a:bodyPr wrap="square" rtlCol="0">
            <a:spAutoFit/>
          </a:bodyPr>
          <a:lstStyle/>
          <a:p>
            <a:r>
              <a:rPr lang="en-US" sz="900" dirty="0">
                <a:solidFill>
                  <a:srgbClr val="FFFFFF"/>
                </a:solidFill>
                <a:latin typeface="Gill Sans" charset="0"/>
                <a:ea typeface="Gill Sans" charset="0"/>
                <a:cs typeface="Gill Sans" charset="0"/>
              </a:rPr>
              <a:t>David </a:t>
            </a:r>
            <a:r>
              <a:rPr lang="en-US" sz="900" dirty="0" err="1">
                <a:solidFill>
                  <a:srgbClr val="FFFFFF"/>
                </a:solidFill>
                <a:latin typeface="Gill Sans" charset="0"/>
                <a:ea typeface="Gill Sans" charset="0"/>
                <a:cs typeface="Gill Sans" charset="0"/>
              </a:rPr>
              <a:t>Blei</a:t>
            </a:r>
            <a:r>
              <a:rPr lang="en-US" sz="900" dirty="0">
                <a:solidFill>
                  <a:srgbClr val="FFFFFF"/>
                </a:solidFill>
                <a:latin typeface="Gill Sans" charset="0"/>
                <a:ea typeface="Gill Sans" charset="0"/>
                <a:cs typeface="Gill Sans" charset="0"/>
              </a:rPr>
              <a:t> homepage - http://</a:t>
            </a:r>
            <a:r>
              <a:rPr lang="en-US" sz="900" dirty="0" err="1">
                <a:solidFill>
                  <a:srgbClr val="FFFFFF"/>
                </a:solidFill>
                <a:latin typeface="Gill Sans" charset="0"/>
                <a:ea typeface="Gill Sans" charset="0"/>
                <a:cs typeface="Gill Sans" charset="0"/>
              </a:rPr>
              <a:t>www.cs.columbia.edu</a:t>
            </a:r>
            <a:r>
              <a:rPr lang="en-US" sz="900" dirty="0">
                <a:solidFill>
                  <a:srgbClr val="FFFFFF"/>
                </a:solidFill>
                <a:latin typeface="Gill Sans" charset="0"/>
                <a:ea typeface="Gill Sans" charset="0"/>
                <a:cs typeface="Gill Sans" charset="0"/>
              </a:rPr>
              <a:t>/~</a:t>
            </a:r>
            <a:r>
              <a:rPr lang="en-US" sz="900" dirty="0" err="1">
                <a:solidFill>
                  <a:srgbClr val="FFFFFF"/>
                </a:solidFill>
                <a:latin typeface="Gill Sans" charset="0"/>
                <a:ea typeface="Gill Sans" charset="0"/>
                <a:cs typeface="Gill Sans" charset="0"/>
              </a:rPr>
              <a:t>blei</a:t>
            </a:r>
            <a:r>
              <a:rPr lang="en-US" sz="900" dirty="0">
                <a:solidFill>
                  <a:srgbClr val="FFFFFF"/>
                </a:solidFill>
                <a:latin typeface="Gill Sans" charset="0"/>
                <a:ea typeface="Gill Sans" charset="0"/>
                <a:cs typeface="Gill Sans" charset="0"/>
              </a:rPr>
              <a:t>/</a:t>
            </a:r>
            <a:r>
              <a:rPr lang="en-US" sz="900" dirty="0" err="1">
                <a:solidFill>
                  <a:srgbClr val="FFFFFF"/>
                </a:solidFill>
                <a:latin typeface="Gill Sans" charset="0"/>
                <a:ea typeface="Gill Sans" charset="0"/>
                <a:cs typeface="Gill Sans" charset="0"/>
              </a:rPr>
              <a:t>topicmodeling.html</a:t>
            </a:r>
            <a:endParaRPr lang="en-US" sz="900" dirty="0">
              <a:solidFill>
                <a:srgbClr val="FFFFFF"/>
              </a:solidFill>
              <a:latin typeface="Gill Sans" charset="0"/>
              <a:ea typeface="Gill Sans" charset="0"/>
              <a:cs typeface="Gill Sans" charset="0"/>
            </a:endParaRPr>
          </a:p>
        </p:txBody>
      </p:sp>
      <p:sp>
        <p:nvSpPr>
          <p:cNvPr id="14" name="TextBox 13"/>
          <p:cNvSpPr txBox="1"/>
          <p:nvPr/>
        </p:nvSpPr>
        <p:spPr>
          <a:xfrm>
            <a:off x="1524000" y="5868147"/>
            <a:ext cx="5122854" cy="246221"/>
          </a:xfrm>
          <a:prstGeom prst="rect">
            <a:avLst/>
          </a:prstGeom>
          <a:noFill/>
        </p:spPr>
        <p:txBody>
          <a:bodyPr wrap="none" rtlCol="0">
            <a:spAutoFit/>
          </a:bodyPr>
          <a:lstStyle/>
          <a:p>
            <a:r>
              <a:rPr lang="en-US" sz="1000" dirty="0" err="1">
                <a:solidFill>
                  <a:schemeClr val="bg1"/>
                </a:solidFill>
                <a:latin typeface="Gill Sans" charset="0"/>
                <a:ea typeface="Gill Sans" charset="0"/>
                <a:cs typeface="Gill Sans" charset="0"/>
              </a:rPr>
              <a:t>Blei</a:t>
            </a:r>
            <a:r>
              <a:rPr lang="en-US" sz="1000" dirty="0">
                <a:solidFill>
                  <a:schemeClr val="bg1"/>
                </a:solidFill>
                <a:latin typeface="Gill Sans" charset="0"/>
                <a:ea typeface="Gill Sans" charset="0"/>
                <a:cs typeface="Gill Sans" charset="0"/>
              </a:rPr>
              <a:t>, David M. 2011. “</a:t>
            </a:r>
            <a:r>
              <a:rPr lang="en-US" sz="900" dirty="0">
                <a:solidFill>
                  <a:schemeClr val="bg1"/>
                </a:solidFill>
                <a:latin typeface="Gill Sans" charset="0"/>
                <a:ea typeface="Gill Sans" charset="0"/>
                <a:cs typeface="Gill Sans" charset="0"/>
              </a:rPr>
              <a:t>Introduction</a:t>
            </a:r>
            <a:r>
              <a:rPr lang="en-US" sz="1000" dirty="0">
                <a:solidFill>
                  <a:schemeClr val="bg1"/>
                </a:solidFill>
                <a:latin typeface="Gill Sans" charset="0"/>
                <a:ea typeface="Gill Sans" charset="0"/>
                <a:cs typeface="Gill Sans" charset="0"/>
              </a:rPr>
              <a:t> to Probabilistic Topic Models.” </a:t>
            </a:r>
            <a:r>
              <a:rPr lang="en-US" sz="1000" i="1" dirty="0">
                <a:solidFill>
                  <a:schemeClr val="bg1"/>
                </a:solidFill>
                <a:latin typeface="Gill Sans" charset="0"/>
                <a:ea typeface="Gill Sans" charset="0"/>
                <a:cs typeface="Gill Sans" charset="0"/>
              </a:rPr>
              <a:t>Communications of the ACM</a:t>
            </a:r>
            <a:r>
              <a:rPr lang="en-US" sz="1000" dirty="0">
                <a:solidFill>
                  <a:schemeClr val="bg1"/>
                </a:solidFill>
                <a:latin typeface="Gill Sans" charset="0"/>
                <a:ea typeface="Gill Sans" charset="0"/>
                <a:cs typeface="Gill Sans" charset="0"/>
              </a:rPr>
              <a:t>.</a:t>
            </a:r>
          </a:p>
        </p:txBody>
      </p:sp>
    </p:spTree>
    <p:extLst>
      <p:ext uri="{BB962C8B-B14F-4D97-AF65-F5344CB8AC3E}">
        <p14:creationId xmlns:p14="http://schemas.microsoft.com/office/powerpoint/2010/main" val="715050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92121" y="129122"/>
            <a:ext cx="821792" cy="753428"/>
          </a:xfrm>
          <a:prstGeom prst="rect">
            <a:avLst/>
          </a:prstGeom>
        </p:spPr>
      </p:pic>
      <p:sp>
        <p:nvSpPr>
          <p:cNvPr id="9" name="Oval 8"/>
          <p:cNvSpPr/>
          <p:nvPr/>
        </p:nvSpPr>
        <p:spPr>
          <a:xfrm>
            <a:off x="9866446"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55320" y="201512"/>
            <a:ext cx="7772400" cy="820115"/>
          </a:xfrm>
        </p:spPr>
        <p:txBody>
          <a:bodyPr>
            <a:normAutofit/>
          </a:bodyPr>
          <a:lstStyle/>
          <a:p>
            <a:r>
              <a:rPr lang="en-US" sz="3200" dirty="0">
                <a:solidFill>
                  <a:schemeClr val="tx2">
                    <a:lumMod val="75000"/>
                  </a:schemeClr>
                </a:solidFill>
                <a:latin typeface="Arial"/>
                <a:cs typeface="Arial"/>
              </a:rPr>
              <a:t>Correlation by Category</a:t>
            </a:r>
          </a:p>
        </p:txBody>
      </p:sp>
      <p:sp>
        <p:nvSpPr>
          <p:cNvPr id="10" name="Slide Number Placeholder 9"/>
          <p:cNvSpPr>
            <a:spLocks noGrp="1"/>
          </p:cNvSpPr>
          <p:nvPr>
            <p:ph type="sldNum" sz="quarter" idx="12"/>
          </p:nvPr>
        </p:nvSpPr>
        <p:spPr>
          <a:xfrm>
            <a:off x="9863331" y="6363108"/>
            <a:ext cx="414528" cy="365125"/>
          </a:xfrm>
        </p:spPr>
        <p:txBody>
          <a:bodyPr/>
          <a:lstStyle/>
          <a:p>
            <a:fld id="{3B482AA4-66E4-6E40-917F-B726CD42B653}" type="slidenum">
              <a:rPr lang="en-US" b="1" smtClean="0">
                <a:solidFill>
                  <a:srgbClr val="104B79"/>
                </a:solidFill>
                <a:latin typeface="Arial"/>
                <a:cs typeface="Arial"/>
              </a:rPr>
              <a:t>13</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6941" y="6245460"/>
            <a:ext cx="3860601" cy="494157"/>
          </a:xfrm>
          <a:prstGeom prst="rect">
            <a:avLst/>
          </a:prstGeom>
        </p:spPr>
      </p:pic>
      <p:sp>
        <p:nvSpPr>
          <p:cNvPr id="12" name="Rectangle 11"/>
          <p:cNvSpPr/>
          <p:nvPr/>
        </p:nvSpPr>
        <p:spPr>
          <a:xfrm>
            <a:off x="152400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24000" y="5300156"/>
            <a:ext cx="9144000" cy="748795"/>
          </a:xfrm>
          <a:prstGeom prst="rect">
            <a:avLst/>
          </a:prstGeom>
          <a:noFill/>
        </p:spPr>
        <p:txBody>
          <a:bodyPr wrap="square" rtlCol="0">
            <a:spAutoFit/>
          </a:bodyPr>
          <a:lstStyle/>
          <a:p>
            <a:r>
              <a:rPr lang="en-US" sz="2133" dirty="0">
                <a:solidFill>
                  <a:srgbClr val="FFFFFF"/>
                </a:solidFill>
              </a:rPr>
              <a:t>To find the per-document probabilities we extract theta from the fitted  model’s topic posteriors</a:t>
            </a: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524000" y="837451"/>
            <a:ext cx="9144000" cy="4378341"/>
          </a:xfrm>
          <a:prstGeom prst="rect">
            <a:avLst/>
          </a:prstGeom>
        </p:spPr>
      </p:pic>
    </p:spTree>
    <p:extLst>
      <p:ext uri="{BB962C8B-B14F-4D97-AF65-F5344CB8AC3E}">
        <p14:creationId xmlns:p14="http://schemas.microsoft.com/office/powerpoint/2010/main" val="1813505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92121" y="129122"/>
            <a:ext cx="821792" cy="753428"/>
          </a:xfrm>
          <a:prstGeom prst="rect">
            <a:avLst/>
          </a:prstGeom>
        </p:spPr>
      </p:pic>
      <p:sp>
        <p:nvSpPr>
          <p:cNvPr id="9" name="Oval 8"/>
          <p:cNvSpPr/>
          <p:nvPr/>
        </p:nvSpPr>
        <p:spPr>
          <a:xfrm>
            <a:off x="9866446"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55320" y="201512"/>
            <a:ext cx="7772400" cy="820115"/>
          </a:xfrm>
        </p:spPr>
        <p:txBody>
          <a:bodyPr>
            <a:normAutofit/>
          </a:bodyPr>
          <a:lstStyle/>
          <a:p>
            <a:r>
              <a:rPr lang="en-US" sz="3200" dirty="0">
                <a:solidFill>
                  <a:schemeClr val="tx2">
                    <a:lumMod val="75000"/>
                  </a:schemeClr>
                </a:solidFill>
                <a:latin typeface="Arial"/>
                <a:cs typeface="Arial"/>
              </a:rPr>
              <a:t>Topic Trends</a:t>
            </a:r>
          </a:p>
        </p:txBody>
      </p:sp>
      <p:sp>
        <p:nvSpPr>
          <p:cNvPr id="10" name="Slide Number Placeholder 9"/>
          <p:cNvSpPr>
            <a:spLocks noGrp="1"/>
          </p:cNvSpPr>
          <p:nvPr>
            <p:ph type="sldNum" sz="quarter" idx="12"/>
          </p:nvPr>
        </p:nvSpPr>
        <p:spPr>
          <a:xfrm>
            <a:off x="9890877" y="6363108"/>
            <a:ext cx="424281" cy="365125"/>
          </a:xfrm>
        </p:spPr>
        <p:txBody>
          <a:bodyPr/>
          <a:lstStyle/>
          <a:p>
            <a:fld id="{3B482AA4-66E4-6E40-917F-B726CD42B653}" type="slidenum">
              <a:rPr lang="en-US" b="1" smtClean="0">
                <a:solidFill>
                  <a:srgbClr val="104B79"/>
                </a:solidFill>
                <a:latin typeface="Arial"/>
                <a:cs typeface="Arial"/>
              </a:rPr>
              <a:t>14</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6941" y="6245460"/>
            <a:ext cx="3860601" cy="494157"/>
          </a:xfrm>
          <a:prstGeom prst="rect">
            <a:avLst/>
          </a:prstGeom>
        </p:spPr>
      </p:pic>
      <p:sp>
        <p:nvSpPr>
          <p:cNvPr id="12" name="Rectangle 11"/>
          <p:cNvSpPr/>
          <p:nvPr/>
        </p:nvSpPr>
        <p:spPr>
          <a:xfrm>
            <a:off x="152400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24001" y="5415280"/>
            <a:ext cx="8989913" cy="369332"/>
          </a:xfrm>
          <a:prstGeom prst="rect">
            <a:avLst/>
          </a:prstGeom>
          <a:noFill/>
        </p:spPr>
        <p:txBody>
          <a:bodyPr wrap="square" rtlCol="0">
            <a:spAutoFit/>
          </a:bodyPr>
          <a:lstStyle/>
          <a:p>
            <a:r>
              <a:rPr lang="en-US" dirty="0">
                <a:solidFill>
                  <a:srgbClr val="FFFFFF"/>
                </a:solidFill>
              </a:rPr>
              <a:t>Using mean of theta by years to trend topics</a:t>
            </a:r>
          </a:p>
        </p:txBody>
      </p:sp>
      <p:pic>
        <p:nvPicPr>
          <p:cNvPr id="3" name="Picture 2"/>
          <p:cNvPicPr>
            <a:picLocks noChangeAspect="1"/>
          </p:cNvPicPr>
          <p:nvPr/>
        </p:nvPicPr>
        <p:blipFill>
          <a:blip r:embed="rId5"/>
          <a:stretch>
            <a:fillRect/>
          </a:stretch>
        </p:blipFill>
        <p:spPr>
          <a:xfrm>
            <a:off x="1524001" y="1021626"/>
            <a:ext cx="4634396" cy="2666455"/>
          </a:xfrm>
          <a:prstGeom prst="rect">
            <a:avLst/>
          </a:prstGeom>
        </p:spPr>
      </p:pic>
      <p:pic>
        <p:nvPicPr>
          <p:cNvPr id="6" name="Picture 5"/>
          <p:cNvPicPr>
            <a:picLocks noChangeAspect="1"/>
          </p:cNvPicPr>
          <p:nvPr/>
        </p:nvPicPr>
        <p:blipFill>
          <a:blip r:embed="rId6"/>
          <a:stretch>
            <a:fillRect/>
          </a:stretch>
        </p:blipFill>
        <p:spPr>
          <a:xfrm>
            <a:off x="6158397" y="1021627"/>
            <a:ext cx="4509604" cy="2666455"/>
          </a:xfrm>
          <a:prstGeom prst="rect">
            <a:avLst/>
          </a:prstGeom>
        </p:spPr>
      </p:pic>
      <p:pic>
        <p:nvPicPr>
          <p:cNvPr id="14" name="Picture 13"/>
          <p:cNvPicPr>
            <a:picLocks noChangeAspect="1"/>
          </p:cNvPicPr>
          <p:nvPr/>
        </p:nvPicPr>
        <p:blipFill>
          <a:blip r:embed="rId7"/>
          <a:stretch>
            <a:fillRect/>
          </a:stretch>
        </p:blipFill>
        <p:spPr>
          <a:xfrm>
            <a:off x="6466638" y="3688081"/>
            <a:ext cx="3835607" cy="1544307"/>
          </a:xfrm>
          <a:prstGeom prst="rect">
            <a:avLst/>
          </a:prstGeom>
        </p:spPr>
      </p:pic>
      <p:pic>
        <p:nvPicPr>
          <p:cNvPr id="15" name="Picture 14"/>
          <p:cNvPicPr>
            <a:picLocks noChangeAspect="1"/>
          </p:cNvPicPr>
          <p:nvPr/>
        </p:nvPicPr>
        <p:blipFill>
          <a:blip r:embed="rId8"/>
          <a:stretch>
            <a:fillRect/>
          </a:stretch>
        </p:blipFill>
        <p:spPr>
          <a:xfrm>
            <a:off x="1855322" y="3688081"/>
            <a:ext cx="3898093" cy="1544307"/>
          </a:xfrm>
          <a:prstGeom prst="rect">
            <a:avLst/>
          </a:prstGeom>
        </p:spPr>
      </p:pic>
    </p:spTree>
    <p:extLst>
      <p:ext uri="{BB962C8B-B14F-4D97-AF65-F5344CB8AC3E}">
        <p14:creationId xmlns:p14="http://schemas.microsoft.com/office/powerpoint/2010/main" val="1848760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92121" y="129122"/>
            <a:ext cx="821792" cy="753428"/>
          </a:xfrm>
          <a:prstGeom prst="rect">
            <a:avLst/>
          </a:prstGeom>
        </p:spPr>
      </p:pic>
      <p:sp>
        <p:nvSpPr>
          <p:cNvPr id="9" name="Oval 8"/>
          <p:cNvSpPr/>
          <p:nvPr/>
        </p:nvSpPr>
        <p:spPr>
          <a:xfrm>
            <a:off x="9866446"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55320" y="201512"/>
            <a:ext cx="7772400" cy="820115"/>
          </a:xfrm>
        </p:spPr>
        <p:txBody>
          <a:bodyPr>
            <a:normAutofit/>
          </a:bodyPr>
          <a:lstStyle/>
          <a:p>
            <a:r>
              <a:rPr lang="en-US" sz="3200" dirty="0">
                <a:solidFill>
                  <a:schemeClr val="tx2">
                    <a:lumMod val="75000"/>
                  </a:schemeClr>
                </a:solidFill>
                <a:latin typeface="Arial"/>
                <a:cs typeface="Arial"/>
              </a:rPr>
              <a:t>Topic visualization</a:t>
            </a:r>
          </a:p>
        </p:txBody>
      </p:sp>
      <p:sp>
        <p:nvSpPr>
          <p:cNvPr id="10" name="Slide Number Placeholder 9"/>
          <p:cNvSpPr>
            <a:spLocks noGrp="1"/>
          </p:cNvSpPr>
          <p:nvPr>
            <p:ph type="sldNum" sz="quarter" idx="12"/>
          </p:nvPr>
        </p:nvSpPr>
        <p:spPr>
          <a:xfrm>
            <a:off x="9877964" y="6374492"/>
            <a:ext cx="424281" cy="365125"/>
          </a:xfrm>
        </p:spPr>
        <p:txBody>
          <a:bodyPr/>
          <a:lstStyle/>
          <a:p>
            <a:fld id="{3B482AA4-66E4-6E40-917F-B726CD42B653}" type="slidenum">
              <a:rPr lang="en-US" b="1" smtClean="0">
                <a:solidFill>
                  <a:srgbClr val="104B79"/>
                </a:solidFill>
                <a:latin typeface="Arial"/>
                <a:cs typeface="Arial"/>
              </a:rPr>
              <a:t>15</a:t>
            </a:fld>
            <a:endParaRPr lang="en-US" b="1" dirty="0">
              <a:solidFill>
                <a:srgbClr val="104B79"/>
              </a:solidFill>
              <a:latin typeface="Arial"/>
              <a:cs typeface="Arial"/>
            </a:endParaRPr>
          </a:p>
        </p:txBody>
      </p:sp>
      <p:pic>
        <p:nvPicPr>
          <p:cNvPr id="17" name="Picture 16" descr="cko_logo-n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6941" y="6245460"/>
            <a:ext cx="3860601" cy="494157"/>
          </a:xfrm>
          <a:prstGeom prst="rect">
            <a:avLst/>
          </a:prstGeom>
        </p:spPr>
      </p:pic>
      <p:pic>
        <p:nvPicPr>
          <p:cNvPr id="3" name="Picture 2"/>
          <p:cNvPicPr>
            <a:picLocks noChangeAspect="1"/>
          </p:cNvPicPr>
          <p:nvPr/>
        </p:nvPicPr>
        <p:blipFill>
          <a:blip r:embed="rId5"/>
          <a:stretch>
            <a:fillRect/>
          </a:stretch>
        </p:blipFill>
        <p:spPr>
          <a:xfrm>
            <a:off x="0" y="787402"/>
            <a:ext cx="12192000" cy="6070599"/>
          </a:xfrm>
          <a:prstGeom prst="rect">
            <a:avLst/>
          </a:prstGeom>
        </p:spPr>
      </p:pic>
    </p:spTree>
    <p:extLst>
      <p:ext uri="{BB962C8B-B14F-4D97-AF65-F5344CB8AC3E}">
        <p14:creationId xmlns:p14="http://schemas.microsoft.com/office/powerpoint/2010/main" val="1753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740" y="78955"/>
            <a:ext cx="8229600" cy="657110"/>
          </a:xfrm>
        </p:spPr>
        <p:txBody>
          <a:bodyPr>
            <a:noAutofit/>
          </a:bodyPr>
          <a:lstStyle/>
          <a:p>
            <a:pPr algn="l"/>
            <a:r>
              <a:rPr lang="en-US" sz="3200" dirty="0">
                <a:latin typeface="Gill Sans" charset="0"/>
                <a:ea typeface="Gill Sans" charset="0"/>
                <a:cs typeface="Gill Sans" charset="0"/>
              </a:rPr>
              <a:t>Document to Graph</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92121" y="129121"/>
            <a:ext cx="821792" cy="753428"/>
          </a:xfrm>
          <a:prstGeom prst="rect">
            <a:avLst/>
          </a:prstGeom>
        </p:spPr>
      </p:pic>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12" name="Picture 11" descr="cko_logo-n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3" name="Oval 12"/>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4"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Gill Sans" charset="0"/>
                <a:ea typeface="Gill Sans" charset="0"/>
                <a:cs typeface="Gill Sans" charset="0"/>
              </a:rPr>
              <a:t>16</a:t>
            </a:fld>
            <a:endParaRPr lang="en-US" b="1" dirty="0">
              <a:solidFill>
                <a:srgbClr val="104B79"/>
              </a:solidFill>
              <a:latin typeface="Gill Sans" charset="0"/>
              <a:ea typeface="Gill Sans" charset="0"/>
              <a:cs typeface="Gill Sans" charset="0"/>
            </a:endParaRPr>
          </a:p>
        </p:txBody>
      </p:sp>
      <p:pic>
        <p:nvPicPr>
          <p:cNvPr id="3" name="Picture 2"/>
          <p:cNvPicPr>
            <a:picLocks noChangeAspect="1"/>
          </p:cNvPicPr>
          <p:nvPr/>
        </p:nvPicPr>
        <p:blipFill>
          <a:blip r:embed="rId5"/>
          <a:stretch>
            <a:fillRect/>
          </a:stretch>
        </p:blipFill>
        <p:spPr>
          <a:xfrm>
            <a:off x="1532742" y="1087890"/>
            <a:ext cx="3953659" cy="491989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44929" y="1000933"/>
            <a:ext cx="3888658" cy="5159911"/>
          </a:xfrm>
          <a:prstGeom prst="rect">
            <a:avLst/>
          </a:prstGeom>
        </p:spPr>
      </p:pic>
      <p:sp>
        <p:nvSpPr>
          <p:cNvPr id="7" name="Right Arrow 6"/>
          <p:cNvSpPr/>
          <p:nvPr/>
        </p:nvSpPr>
        <p:spPr>
          <a:xfrm>
            <a:off x="5486401" y="3205317"/>
            <a:ext cx="1258529" cy="4031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Tree>
    <p:extLst>
      <p:ext uri="{BB962C8B-B14F-4D97-AF65-F5344CB8AC3E}">
        <p14:creationId xmlns:p14="http://schemas.microsoft.com/office/powerpoint/2010/main" val="48163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92121" y="129121"/>
            <a:ext cx="821792" cy="753428"/>
          </a:xfrm>
          <a:prstGeom prst="rect">
            <a:avLst/>
          </a:prstGeom>
        </p:spPr>
      </p:pic>
      <p:sp>
        <p:nvSpPr>
          <p:cNvPr id="9" name="Oval 8"/>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 name="Title 1"/>
          <p:cNvSpPr>
            <a:spLocks noGrp="1"/>
          </p:cNvSpPr>
          <p:nvPr>
            <p:ph type="title"/>
          </p:nvPr>
        </p:nvSpPr>
        <p:spPr>
          <a:xfrm>
            <a:off x="1457608" y="201512"/>
            <a:ext cx="8170112" cy="820114"/>
          </a:xfrm>
        </p:spPr>
        <p:txBody>
          <a:bodyPr>
            <a:normAutofit/>
          </a:bodyPr>
          <a:lstStyle/>
          <a:p>
            <a:r>
              <a:rPr lang="en-US" sz="3200" dirty="0">
                <a:solidFill>
                  <a:schemeClr val="tx2">
                    <a:lumMod val="75000"/>
                  </a:schemeClr>
                </a:solidFill>
                <a:latin typeface="Gill Sans" charset="0"/>
                <a:ea typeface="Gill Sans" charset="0"/>
                <a:cs typeface="Gill Sans" charset="0"/>
              </a:rPr>
              <a:t>Graph Model of Lesson Learned Database</a:t>
            </a:r>
          </a:p>
        </p:txBody>
      </p:sp>
      <p:sp>
        <p:nvSpPr>
          <p:cNvPr id="10" name="Slide Number Placeholder 9"/>
          <p:cNvSpPr>
            <a:spLocks noGrp="1"/>
          </p:cNvSpPr>
          <p:nvPr>
            <p:ph type="sldNum" sz="quarter" idx="12"/>
          </p:nvPr>
        </p:nvSpPr>
        <p:spPr>
          <a:xfrm>
            <a:off x="9866444" y="6356351"/>
            <a:ext cx="435799" cy="365125"/>
          </a:xfrm>
        </p:spPr>
        <p:txBody>
          <a:bodyPr/>
          <a:lstStyle/>
          <a:p>
            <a:fld id="{3B482AA4-66E4-6E40-917F-B726CD42B653}" type="slidenum">
              <a:rPr lang="en-US" b="1" smtClean="0">
                <a:solidFill>
                  <a:srgbClr val="104B79"/>
                </a:solidFill>
                <a:latin typeface="Gill Sans" charset="0"/>
                <a:ea typeface="Gill Sans" charset="0"/>
                <a:cs typeface="Gill Sans" charset="0"/>
              </a:rPr>
              <a:t>17</a:t>
            </a:fld>
            <a:endParaRPr lang="en-US" b="1" dirty="0">
              <a:solidFill>
                <a:srgbClr val="104B79"/>
              </a:solidFill>
              <a:latin typeface="Gill Sans" charset="0"/>
              <a:ea typeface="Gill Sans" charset="0"/>
              <a:cs typeface="Gill Sans" charset="0"/>
            </a:endParaRPr>
          </a:p>
        </p:txBody>
      </p:sp>
      <p:pic>
        <p:nvPicPr>
          <p:cNvPr id="17" name="Picture 16" descr="cko_logo-n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2" name="Rectangle 11"/>
          <p:cNvSpPr/>
          <p:nvPr/>
        </p:nvSpPr>
        <p:spPr>
          <a:xfrm>
            <a:off x="1524000" y="5300155"/>
            <a:ext cx="9144000" cy="826008"/>
          </a:xfrm>
          <a:prstGeom prst="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13" name="Picture 12"/>
          <p:cNvPicPr>
            <a:picLocks noChangeAspect="1"/>
          </p:cNvPicPr>
          <p:nvPr/>
        </p:nvPicPr>
        <p:blipFill>
          <a:blip r:embed="rId5"/>
          <a:stretch>
            <a:fillRect/>
          </a:stretch>
        </p:blipFill>
        <p:spPr>
          <a:xfrm>
            <a:off x="1523999" y="1129447"/>
            <a:ext cx="9144001" cy="4106156"/>
          </a:xfrm>
          <a:prstGeom prst="rect">
            <a:avLst/>
          </a:prstGeom>
        </p:spPr>
      </p:pic>
    </p:spTree>
    <p:extLst>
      <p:ext uri="{BB962C8B-B14F-4D97-AF65-F5344CB8AC3E}">
        <p14:creationId xmlns:p14="http://schemas.microsoft.com/office/powerpoint/2010/main" val="32194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4618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12192000" cy="6858001"/>
          </a:xfrm>
          <a:prstGeom prst="rect">
            <a:avLst/>
          </a:prstGeom>
        </p:spPr>
      </p:pic>
    </p:spTree>
    <p:extLst>
      <p:ext uri="{BB962C8B-B14F-4D97-AF65-F5344CB8AC3E}">
        <p14:creationId xmlns:p14="http://schemas.microsoft.com/office/powerpoint/2010/main" val="233785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milkyway.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3" name="Group 2"/>
          <p:cNvGrpSpPr/>
          <p:nvPr/>
        </p:nvGrpSpPr>
        <p:grpSpPr>
          <a:xfrm>
            <a:off x="4658196" y="2398667"/>
            <a:ext cx="2875608" cy="3285773"/>
            <a:chOff x="3352800" y="3429000"/>
            <a:chExt cx="2438400" cy="3827155"/>
          </a:xfrm>
        </p:grpSpPr>
        <p:sp>
          <p:nvSpPr>
            <p:cNvPr id="8" name="TextBox 7"/>
            <p:cNvSpPr txBox="1"/>
            <p:nvPr/>
          </p:nvSpPr>
          <p:spPr>
            <a:xfrm>
              <a:off x="3352800" y="3429000"/>
              <a:ext cx="2438400" cy="1398102"/>
            </a:xfrm>
            <a:prstGeom prst="rect">
              <a:avLst/>
            </a:prstGeom>
            <a:noFill/>
          </p:spPr>
          <p:txBody>
            <a:bodyPr wrap="square" rtlCol="0">
              <a:spAutoFit/>
            </a:bodyPr>
            <a:lstStyle/>
            <a:p>
              <a:pPr algn="ctr"/>
              <a:r>
                <a:rPr lang="en-US" sz="7200" dirty="0">
                  <a:solidFill>
                    <a:srgbClr val="FF3399"/>
                  </a:solidFill>
                  <a:latin typeface="Gill Sans" charset="0"/>
                  <a:ea typeface="Gill Sans" charset="0"/>
                  <a:cs typeface="Gill Sans" charset="0"/>
                </a:rPr>
                <a:t>30%</a:t>
              </a:r>
            </a:p>
          </p:txBody>
        </p:sp>
        <p:sp>
          <p:nvSpPr>
            <p:cNvPr id="9" name="TextBox 8"/>
            <p:cNvSpPr txBox="1"/>
            <p:nvPr/>
          </p:nvSpPr>
          <p:spPr>
            <a:xfrm>
              <a:off x="3352800" y="4495800"/>
              <a:ext cx="2438400" cy="2760355"/>
            </a:xfrm>
            <a:prstGeom prst="rect">
              <a:avLst/>
            </a:prstGeom>
            <a:noFill/>
          </p:spPr>
          <p:txBody>
            <a:bodyPr wrap="square" rtlCol="0">
              <a:spAutoFit/>
            </a:bodyPr>
            <a:lstStyle/>
            <a:p>
              <a:r>
                <a:rPr lang="en-US" sz="2400" dirty="0">
                  <a:solidFill>
                    <a:schemeClr val="bg1"/>
                  </a:solidFill>
                  <a:latin typeface="Gill Sans" charset="0"/>
                  <a:ea typeface="Gill Sans" charset="0"/>
                  <a:cs typeface="Gill Sans" charset="0"/>
                </a:rPr>
                <a:t>of total R&amp;D spend is wasted duplicating research and work previously done.</a:t>
              </a:r>
              <a:br>
                <a:rPr lang="en-US" sz="2400" dirty="0">
                  <a:solidFill>
                    <a:schemeClr val="bg1"/>
                  </a:solidFill>
                  <a:latin typeface="Gill Sans" charset="0"/>
                  <a:ea typeface="Gill Sans" charset="0"/>
                  <a:cs typeface="Gill Sans" charset="0"/>
                </a:rPr>
              </a:br>
              <a:endParaRPr lang="en-US" sz="2400" dirty="0">
                <a:solidFill>
                  <a:schemeClr val="bg1"/>
                </a:solidFill>
                <a:latin typeface="Gill Sans" charset="0"/>
                <a:ea typeface="Gill Sans" charset="0"/>
                <a:cs typeface="Gill Sans" charset="0"/>
              </a:endParaRPr>
            </a:p>
            <a:p>
              <a:r>
                <a:rPr lang="en-US" sz="1400" i="1" dirty="0">
                  <a:solidFill>
                    <a:schemeClr val="bg1">
                      <a:lumMod val="75000"/>
                    </a:schemeClr>
                  </a:solidFill>
                  <a:latin typeface="Gill Sans" charset="0"/>
                  <a:ea typeface="Gill Sans" charset="0"/>
                  <a:cs typeface="Gill Sans" charset="0"/>
                </a:rPr>
                <a:t>Source: National Board of Patents and Registration (PRH), WIPO, IFA</a:t>
              </a:r>
            </a:p>
          </p:txBody>
        </p:sp>
      </p:grpSp>
      <p:grpSp>
        <p:nvGrpSpPr>
          <p:cNvPr id="4" name="Group 3"/>
          <p:cNvGrpSpPr/>
          <p:nvPr/>
        </p:nvGrpSpPr>
        <p:grpSpPr>
          <a:xfrm>
            <a:off x="8928928" y="2398667"/>
            <a:ext cx="2971800" cy="3570199"/>
            <a:chOff x="6172200" y="3429000"/>
            <a:chExt cx="2676526" cy="3658866"/>
          </a:xfrm>
        </p:grpSpPr>
        <p:sp>
          <p:nvSpPr>
            <p:cNvPr id="10" name="TextBox 9"/>
            <p:cNvSpPr txBox="1"/>
            <p:nvPr/>
          </p:nvSpPr>
          <p:spPr>
            <a:xfrm>
              <a:off x="6172200" y="3429000"/>
              <a:ext cx="2676526" cy="1200329"/>
            </a:xfrm>
            <a:prstGeom prst="rect">
              <a:avLst/>
            </a:prstGeom>
            <a:noFill/>
          </p:spPr>
          <p:txBody>
            <a:bodyPr wrap="square" rtlCol="0">
              <a:spAutoFit/>
            </a:bodyPr>
            <a:lstStyle/>
            <a:p>
              <a:pPr algn="ctr"/>
              <a:r>
                <a:rPr lang="en-US" sz="7200" dirty="0">
                  <a:solidFill>
                    <a:srgbClr val="FF3399"/>
                  </a:solidFill>
                  <a:latin typeface="Gill Sans" charset="0"/>
                  <a:ea typeface="Gill Sans" charset="0"/>
                  <a:cs typeface="Gill Sans" charset="0"/>
                </a:rPr>
                <a:t>54%</a:t>
              </a:r>
            </a:p>
          </p:txBody>
        </p:sp>
        <p:sp>
          <p:nvSpPr>
            <p:cNvPr id="11" name="TextBox 10"/>
            <p:cNvSpPr txBox="1"/>
            <p:nvPr/>
          </p:nvSpPr>
          <p:spPr>
            <a:xfrm>
              <a:off x="6172200" y="4501419"/>
              <a:ext cx="2676526" cy="2586447"/>
            </a:xfrm>
            <a:prstGeom prst="rect">
              <a:avLst/>
            </a:prstGeom>
            <a:noFill/>
          </p:spPr>
          <p:txBody>
            <a:bodyPr wrap="square" rtlCol="0">
              <a:spAutoFit/>
            </a:bodyPr>
            <a:lstStyle/>
            <a:p>
              <a:r>
                <a:rPr lang="en-US" sz="2400" dirty="0">
                  <a:solidFill>
                    <a:schemeClr val="bg1"/>
                  </a:solidFill>
                  <a:latin typeface="Gill Sans" charset="0"/>
                  <a:ea typeface="Gill Sans" charset="0"/>
                  <a:cs typeface="Gill Sans" charset="0"/>
                </a:rPr>
                <a:t>of decisions are made with incomplete, inconsistent and inadequate information</a:t>
              </a:r>
              <a:br>
                <a:rPr lang="en-US" sz="2400" dirty="0">
                  <a:solidFill>
                    <a:schemeClr val="bg1"/>
                  </a:solidFill>
                  <a:latin typeface="Gill Sans" charset="0"/>
                  <a:ea typeface="Gill Sans" charset="0"/>
                  <a:cs typeface="Gill Sans" charset="0"/>
                </a:rPr>
              </a:br>
              <a:endParaRPr lang="en-US" sz="2400" dirty="0">
                <a:solidFill>
                  <a:schemeClr val="bg1"/>
                </a:solidFill>
                <a:latin typeface="Gill Sans" charset="0"/>
                <a:ea typeface="Gill Sans" charset="0"/>
                <a:cs typeface="Gill Sans" charset="0"/>
              </a:endParaRPr>
            </a:p>
            <a:p>
              <a:r>
                <a:rPr lang="en-US" sz="1400" i="1" dirty="0">
                  <a:solidFill>
                    <a:schemeClr val="bg1">
                      <a:lumMod val="75000"/>
                    </a:schemeClr>
                  </a:solidFill>
                  <a:latin typeface="Gill Sans" charset="0"/>
                  <a:ea typeface="Gill Sans" charset="0"/>
                  <a:cs typeface="Gill Sans" charset="0"/>
                </a:rPr>
                <a:t>Source: InfoCentric Research</a:t>
              </a:r>
            </a:p>
          </p:txBody>
        </p:sp>
      </p:grpSp>
      <p:grpSp>
        <p:nvGrpSpPr>
          <p:cNvPr id="2" name="Group 1"/>
          <p:cNvGrpSpPr/>
          <p:nvPr/>
        </p:nvGrpSpPr>
        <p:grpSpPr>
          <a:xfrm>
            <a:off x="1109898" y="2398667"/>
            <a:ext cx="2438400" cy="3590568"/>
            <a:chOff x="533400" y="3429000"/>
            <a:chExt cx="2438400" cy="3590568"/>
          </a:xfrm>
        </p:grpSpPr>
        <p:sp>
          <p:nvSpPr>
            <p:cNvPr id="6" name="TextBox 5"/>
            <p:cNvSpPr txBox="1"/>
            <p:nvPr/>
          </p:nvSpPr>
          <p:spPr>
            <a:xfrm>
              <a:off x="533400" y="3429000"/>
              <a:ext cx="2438400" cy="1200329"/>
            </a:xfrm>
            <a:prstGeom prst="rect">
              <a:avLst/>
            </a:prstGeom>
            <a:noFill/>
          </p:spPr>
          <p:txBody>
            <a:bodyPr wrap="square" rtlCol="0">
              <a:spAutoFit/>
            </a:bodyPr>
            <a:lstStyle/>
            <a:p>
              <a:pPr algn="ctr"/>
              <a:r>
                <a:rPr lang="en-US" sz="7200" dirty="0">
                  <a:solidFill>
                    <a:srgbClr val="FF3399"/>
                  </a:solidFill>
                  <a:latin typeface="Gill Sans" charset="0"/>
                  <a:ea typeface="Gill Sans" charset="0"/>
                  <a:cs typeface="Gill Sans" charset="0"/>
                </a:rPr>
                <a:t>46%</a:t>
              </a:r>
            </a:p>
          </p:txBody>
        </p:sp>
        <p:sp>
          <p:nvSpPr>
            <p:cNvPr id="7" name="TextBox 6"/>
            <p:cNvSpPr txBox="1"/>
            <p:nvPr/>
          </p:nvSpPr>
          <p:spPr>
            <a:xfrm>
              <a:off x="533400" y="4495800"/>
              <a:ext cx="2438400" cy="2523768"/>
            </a:xfrm>
            <a:prstGeom prst="rect">
              <a:avLst/>
            </a:prstGeom>
            <a:noFill/>
          </p:spPr>
          <p:txBody>
            <a:bodyPr wrap="square" rtlCol="0">
              <a:spAutoFit/>
            </a:bodyPr>
            <a:lstStyle/>
            <a:p>
              <a:pPr lvl="0"/>
              <a:r>
                <a:rPr lang="en-US" sz="2400" dirty="0">
                  <a:solidFill>
                    <a:schemeClr val="bg1"/>
                  </a:solidFill>
                  <a:latin typeface="Gill Sans" charset="0"/>
                  <a:ea typeface="Gill Sans" charset="0"/>
                  <a:cs typeface="Gill Sans" charset="0"/>
                </a:rPr>
                <a:t>Workers can’t find the information they need almost half the time. </a:t>
              </a:r>
              <a:br>
                <a:rPr lang="en-US" sz="2400" dirty="0">
                  <a:solidFill>
                    <a:schemeClr val="bg1"/>
                  </a:solidFill>
                  <a:latin typeface="Gill Sans" charset="0"/>
                  <a:ea typeface="Gill Sans" charset="0"/>
                  <a:cs typeface="Gill Sans" charset="0"/>
                </a:rPr>
              </a:br>
              <a:endParaRPr lang="en-US" sz="2400" b="1" i="1" dirty="0">
                <a:solidFill>
                  <a:schemeClr val="bg1"/>
                </a:solidFill>
                <a:latin typeface="Gill Sans" charset="0"/>
                <a:ea typeface="Gill Sans" charset="0"/>
                <a:cs typeface="Gill Sans" charset="0"/>
              </a:endParaRPr>
            </a:p>
            <a:p>
              <a:r>
                <a:rPr lang="en-US" sz="1400" i="1" dirty="0">
                  <a:solidFill>
                    <a:schemeClr val="bg1">
                      <a:lumMod val="75000"/>
                    </a:schemeClr>
                  </a:solidFill>
                  <a:latin typeface="Gill Sans" charset="0"/>
                  <a:ea typeface="Gill Sans" charset="0"/>
                  <a:cs typeface="Gill Sans" charset="0"/>
                </a:rPr>
                <a:t>Source: IDC</a:t>
              </a:r>
            </a:p>
          </p:txBody>
        </p:sp>
      </p:grpSp>
      <p:sp>
        <p:nvSpPr>
          <p:cNvPr id="14" name="Title 1"/>
          <p:cNvSpPr>
            <a:spLocks noGrp="1"/>
          </p:cNvSpPr>
          <p:nvPr>
            <p:ph type="title"/>
          </p:nvPr>
        </p:nvSpPr>
        <p:spPr>
          <a:xfrm>
            <a:off x="609600" y="274638"/>
            <a:ext cx="10972800" cy="1143000"/>
          </a:xfrm>
        </p:spPr>
        <p:txBody>
          <a:bodyPr/>
          <a:lstStyle/>
          <a:p>
            <a:r>
              <a:rPr lang="en-US" dirty="0">
                <a:solidFill>
                  <a:schemeClr val="bg1"/>
                </a:solidFill>
                <a:latin typeface="Gill Sans" charset="0"/>
                <a:ea typeface="Gill Sans" charset="0"/>
                <a:cs typeface="Gill Sans" charset="0"/>
              </a:rPr>
              <a:t>Challenges</a:t>
            </a:r>
          </a:p>
        </p:txBody>
      </p:sp>
    </p:spTree>
    <p:extLst>
      <p:ext uri="{BB962C8B-B14F-4D97-AF65-F5344CB8AC3E}">
        <p14:creationId xmlns:p14="http://schemas.microsoft.com/office/powerpoint/2010/main" val="25420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250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69008" y="169735"/>
            <a:ext cx="821792" cy="753428"/>
          </a:xfrm>
          <a:prstGeom prst="rect">
            <a:avLst/>
          </a:prstGeom>
        </p:spPr>
      </p:pic>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ko_logo-n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3" name="Oval 12"/>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Arial"/>
                <a:cs typeface="Arial"/>
              </a:rPr>
              <a:t>21</a:t>
            </a:fld>
            <a:endParaRPr lang="en-US" b="1" dirty="0">
              <a:solidFill>
                <a:srgbClr val="104B79"/>
              </a:solidFill>
              <a:latin typeface="Arial"/>
              <a:cs typeface="Arial"/>
            </a:endParaRPr>
          </a:p>
        </p:txBody>
      </p:sp>
      <p:pic>
        <p:nvPicPr>
          <p:cNvPr id="2" name="Picture 1"/>
          <p:cNvPicPr>
            <a:picLocks noChangeAspect="1"/>
          </p:cNvPicPr>
          <p:nvPr/>
        </p:nvPicPr>
        <p:blipFill>
          <a:blip r:embed="rId5"/>
          <a:stretch>
            <a:fillRect/>
          </a:stretch>
        </p:blipFill>
        <p:spPr>
          <a:xfrm>
            <a:off x="2549912" y="1063838"/>
            <a:ext cx="6268599" cy="4562628"/>
          </a:xfrm>
          <a:prstGeom prst="rect">
            <a:avLst/>
          </a:prstGeom>
        </p:spPr>
      </p:pic>
      <p:pic>
        <p:nvPicPr>
          <p:cNvPr id="3" name="Picture 2"/>
          <p:cNvPicPr>
            <a:picLocks noChangeAspect="1"/>
          </p:cNvPicPr>
          <p:nvPr/>
        </p:nvPicPr>
        <p:blipFill>
          <a:blip r:embed="rId6"/>
          <a:stretch>
            <a:fillRect/>
          </a:stretch>
        </p:blipFill>
        <p:spPr>
          <a:xfrm>
            <a:off x="2961700" y="1123028"/>
            <a:ext cx="6268599" cy="4444247"/>
          </a:xfrm>
          <a:prstGeom prst="rect">
            <a:avLst/>
          </a:prstGeom>
        </p:spPr>
      </p:pic>
      <p:pic>
        <p:nvPicPr>
          <p:cNvPr id="4" name="Picture 3"/>
          <p:cNvPicPr>
            <a:picLocks noChangeAspect="1"/>
          </p:cNvPicPr>
          <p:nvPr/>
        </p:nvPicPr>
        <p:blipFill>
          <a:blip r:embed="rId7"/>
          <a:stretch>
            <a:fillRect/>
          </a:stretch>
        </p:blipFill>
        <p:spPr>
          <a:xfrm>
            <a:off x="2961700" y="1081410"/>
            <a:ext cx="6268599" cy="4562628"/>
          </a:xfrm>
          <a:prstGeom prst="rect">
            <a:avLst/>
          </a:prstGeom>
        </p:spPr>
      </p:pic>
      <p:sp>
        <p:nvSpPr>
          <p:cNvPr id="5" name="TextBox 4"/>
          <p:cNvSpPr txBox="1"/>
          <p:nvPr/>
        </p:nvSpPr>
        <p:spPr>
          <a:xfrm>
            <a:off x="3192379" y="319985"/>
            <a:ext cx="5971443" cy="646331"/>
          </a:xfrm>
          <a:prstGeom prst="rect">
            <a:avLst/>
          </a:prstGeom>
          <a:noFill/>
        </p:spPr>
        <p:txBody>
          <a:bodyPr wrap="none" rtlCol="0">
            <a:spAutoFit/>
          </a:bodyPr>
          <a:lstStyle/>
          <a:p>
            <a:r>
              <a:rPr lang="en-US" sz="3600" dirty="0"/>
              <a:t>Analytics Aided Human Factors</a:t>
            </a:r>
          </a:p>
        </p:txBody>
      </p:sp>
    </p:spTree>
    <p:extLst>
      <p:ext uri="{BB962C8B-B14F-4D97-AF65-F5344CB8AC3E}">
        <p14:creationId xmlns:p14="http://schemas.microsoft.com/office/powerpoint/2010/main" val="38740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69008" y="169735"/>
            <a:ext cx="821792" cy="753428"/>
          </a:xfrm>
          <a:prstGeom prst="rect">
            <a:avLst/>
          </a:prstGeom>
        </p:spPr>
      </p:pic>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ko_logo-n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3" name="Oval 12"/>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Arial"/>
                <a:cs typeface="Arial"/>
              </a:rPr>
              <a:t>22</a:t>
            </a:fld>
            <a:endParaRPr lang="en-US" b="1" dirty="0">
              <a:solidFill>
                <a:srgbClr val="104B79"/>
              </a:solidFill>
              <a:latin typeface="Arial"/>
              <a:cs typeface="Arial"/>
            </a:endParaRPr>
          </a:p>
        </p:txBody>
      </p:sp>
      <p:pic>
        <p:nvPicPr>
          <p:cNvPr id="2" name="Picture 1"/>
          <p:cNvPicPr>
            <a:picLocks noChangeAspect="1"/>
          </p:cNvPicPr>
          <p:nvPr/>
        </p:nvPicPr>
        <p:blipFill>
          <a:blip r:embed="rId5"/>
          <a:stretch>
            <a:fillRect/>
          </a:stretch>
        </p:blipFill>
        <p:spPr>
          <a:xfrm>
            <a:off x="3092765" y="1291355"/>
            <a:ext cx="6006469" cy="4488565"/>
          </a:xfrm>
          <a:prstGeom prst="rect">
            <a:avLst/>
          </a:prstGeom>
        </p:spPr>
      </p:pic>
      <p:pic>
        <p:nvPicPr>
          <p:cNvPr id="3" name="Picture 2"/>
          <p:cNvPicPr>
            <a:picLocks noChangeAspect="1"/>
          </p:cNvPicPr>
          <p:nvPr/>
        </p:nvPicPr>
        <p:blipFill>
          <a:blip r:embed="rId6"/>
          <a:stretch>
            <a:fillRect/>
          </a:stretch>
        </p:blipFill>
        <p:spPr>
          <a:xfrm>
            <a:off x="2105275" y="1154832"/>
            <a:ext cx="8334375" cy="4954106"/>
          </a:xfrm>
          <a:prstGeom prst="rect">
            <a:avLst/>
          </a:prstGeom>
        </p:spPr>
      </p:pic>
      <p:sp>
        <p:nvSpPr>
          <p:cNvPr id="4" name="TextBox 3"/>
          <p:cNvSpPr txBox="1"/>
          <p:nvPr/>
        </p:nvSpPr>
        <p:spPr>
          <a:xfrm>
            <a:off x="2105275" y="377562"/>
            <a:ext cx="7854365" cy="584775"/>
          </a:xfrm>
          <a:prstGeom prst="rect">
            <a:avLst/>
          </a:prstGeom>
          <a:noFill/>
        </p:spPr>
        <p:txBody>
          <a:bodyPr wrap="square" rtlCol="0">
            <a:spAutoFit/>
          </a:bodyPr>
          <a:lstStyle/>
          <a:p>
            <a:r>
              <a:rPr lang="en-US" sz="3200" dirty="0"/>
              <a:t>Identifying Polarity Across Crew Comments</a:t>
            </a:r>
          </a:p>
        </p:txBody>
      </p:sp>
    </p:spTree>
    <p:extLst>
      <p:ext uri="{BB962C8B-B14F-4D97-AF65-F5344CB8AC3E}">
        <p14:creationId xmlns:p14="http://schemas.microsoft.com/office/powerpoint/2010/main" val="8724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69008" y="169735"/>
            <a:ext cx="821792" cy="753428"/>
          </a:xfrm>
          <a:prstGeom prst="rect">
            <a:avLst/>
          </a:prstGeom>
        </p:spPr>
      </p:pic>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ko_logo-n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3" name="Oval 12"/>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Arial"/>
                <a:cs typeface="Arial"/>
              </a:rPr>
              <a:t>23</a:t>
            </a:fld>
            <a:endParaRPr lang="en-US" b="1" dirty="0">
              <a:solidFill>
                <a:srgbClr val="104B79"/>
              </a:solidFill>
              <a:latin typeface="Arial"/>
              <a:cs typeface="Arial"/>
            </a:endParaRPr>
          </a:p>
        </p:txBody>
      </p:sp>
      <p:sp>
        <p:nvSpPr>
          <p:cNvPr id="4" name="TextBox 3"/>
          <p:cNvSpPr txBox="1"/>
          <p:nvPr/>
        </p:nvSpPr>
        <p:spPr>
          <a:xfrm>
            <a:off x="4822657" y="411006"/>
            <a:ext cx="2809625" cy="584775"/>
          </a:xfrm>
          <a:prstGeom prst="rect">
            <a:avLst/>
          </a:prstGeom>
          <a:noFill/>
        </p:spPr>
        <p:txBody>
          <a:bodyPr wrap="square" rtlCol="0">
            <a:spAutoFit/>
          </a:bodyPr>
          <a:lstStyle/>
          <a:p>
            <a:r>
              <a:rPr lang="en-US" sz="3200" dirty="0"/>
              <a:t>Web of Science</a:t>
            </a:r>
          </a:p>
        </p:txBody>
      </p:sp>
      <p:pic>
        <p:nvPicPr>
          <p:cNvPr id="5" name="Picture 4"/>
          <p:cNvPicPr>
            <a:picLocks noChangeAspect="1"/>
          </p:cNvPicPr>
          <p:nvPr/>
        </p:nvPicPr>
        <p:blipFill>
          <a:blip r:embed="rId5"/>
          <a:stretch>
            <a:fillRect/>
          </a:stretch>
        </p:blipFill>
        <p:spPr>
          <a:xfrm>
            <a:off x="1786940" y="1104900"/>
            <a:ext cx="8881060" cy="4648200"/>
          </a:xfrm>
          <a:prstGeom prst="rect">
            <a:avLst/>
          </a:prstGeom>
        </p:spPr>
      </p:pic>
    </p:spTree>
    <p:extLst>
      <p:ext uri="{BB962C8B-B14F-4D97-AF65-F5344CB8AC3E}">
        <p14:creationId xmlns:p14="http://schemas.microsoft.com/office/powerpoint/2010/main" val="56484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69008" y="169735"/>
            <a:ext cx="821792" cy="753428"/>
          </a:xfrm>
          <a:prstGeom prst="rect">
            <a:avLst/>
          </a:prstGeom>
        </p:spPr>
      </p:pic>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ko_logo-n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3" name="Oval 12"/>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Arial"/>
                <a:cs typeface="Arial"/>
              </a:rPr>
              <a:t>24</a:t>
            </a:fld>
            <a:endParaRPr lang="en-US" b="1" dirty="0">
              <a:solidFill>
                <a:srgbClr val="104B79"/>
              </a:solidFill>
              <a:latin typeface="Arial"/>
              <a:cs typeface="Arial"/>
            </a:endParaRPr>
          </a:p>
        </p:txBody>
      </p:sp>
      <p:sp>
        <p:nvSpPr>
          <p:cNvPr id="4" name="TextBox 3"/>
          <p:cNvSpPr txBox="1"/>
          <p:nvPr/>
        </p:nvSpPr>
        <p:spPr>
          <a:xfrm>
            <a:off x="3687887" y="429374"/>
            <a:ext cx="4816225" cy="584775"/>
          </a:xfrm>
          <a:prstGeom prst="rect">
            <a:avLst/>
          </a:prstGeom>
          <a:noFill/>
        </p:spPr>
        <p:txBody>
          <a:bodyPr wrap="square" rtlCol="0">
            <a:spAutoFit/>
          </a:bodyPr>
          <a:lstStyle/>
          <a:p>
            <a:r>
              <a:rPr lang="en-US" sz="3200" dirty="0"/>
              <a:t>Overlay of ISS Investigations</a:t>
            </a:r>
          </a:p>
        </p:txBody>
      </p:sp>
      <p:pic>
        <p:nvPicPr>
          <p:cNvPr id="5" name="Picture 4"/>
          <p:cNvPicPr>
            <a:picLocks noChangeAspect="1"/>
          </p:cNvPicPr>
          <p:nvPr/>
        </p:nvPicPr>
        <p:blipFill>
          <a:blip r:embed="rId5"/>
          <a:stretch>
            <a:fillRect/>
          </a:stretch>
        </p:blipFill>
        <p:spPr>
          <a:xfrm>
            <a:off x="1786940" y="1042987"/>
            <a:ext cx="8881060" cy="4772025"/>
          </a:xfrm>
          <a:prstGeom prst="rect">
            <a:avLst/>
          </a:prstGeom>
        </p:spPr>
      </p:pic>
    </p:spTree>
    <p:extLst>
      <p:ext uri="{BB962C8B-B14F-4D97-AF65-F5344CB8AC3E}">
        <p14:creationId xmlns:p14="http://schemas.microsoft.com/office/powerpoint/2010/main" val="2006436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423"/>
          <a:stretch/>
        </p:blipFill>
        <p:spPr bwMode="auto">
          <a:xfrm>
            <a:off x="0" y="1"/>
            <a:ext cx="12192000" cy="70296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Rectangle 6"/>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 name="Title 1"/>
          <p:cNvSpPr>
            <a:spLocks noGrp="1"/>
          </p:cNvSpPr>
          <p:nvPr>
            <p:ph type="title"/>
          </p:nvPr>
        </p:nvSpPr>
        <p:spPr>
          <a:xfrm>
            <a:off x="1786939" y="129122"/>
            <a:ext cx="8229600" cy="4848351"/>
          </a:xfrm>
        </p:spPr>
        <p:txBody>
          <a:bodyPr anchor="t" anchorCtr="0">
            <a:normAutofit fontScale="90000"/>
          </a:bodyPr>
          <a:lstStyle/>
          <a:p>
            <a:pPr fontAlgn="base"/>
            <a:r>
              <a:rPr lang="en-US" sz="3100" dirty="0">
                <a:solidFill>
                  <a:schemeClr val="bg1"/>
                </a:solidFill>
                <a:latin typeface="Gill Sans" charset="0"/>
                <a:ea typeface="Gill Sans" charset="0"/>
                <a:cs typeface="Gill Sans" charset="0"/>
              </a:rPr>
              <a:t>Contact Information</a:t>
            </a:r>
            <a:br>
              <a:rPr lang="en-US" sz="3100" dirty="0">
                <a:solidFill>
                  <a:schemeClr val="bg1"/>
                </a:solidFill>
                <a:latin typeface="Gill Sans" charset="0"/>
                <a:ea typeface="Gill Sans" charset="0"/>
                <a:cs typeface="Gill Sans" charset="0"/>
              </a:rPr>
            </a:br>
            <a:br>
              <a:rPr lang="en-US" sz="2000" dirty="0">
                <a:solidFill>
                  <a:schemeClr val="bg1"/>
                </a:solidFill>
                <a:latin typeface="Gill Sans" charset="0"/>
                <a:ea typeface="Gill Sans" charset="0"/>
                <a:cs typeface="Gill Sans" charset="0"/>
              </a:rPr>
            </a:br>
            <a:r>
              <a:rPr lang="en-US" sz="2400" dirty="0">
                <a:solidFill>
                  <a:schemeClr val="bg1"/>
                </a:solidFill>
                <a:latin typeface="Gill Sans" charset="0"/>
                <a:ea typeface="Gill Sans" charset="0"/>
                <a:cs typeface="Gill Sans" charset="0"/>
              </a:rPr>
              <a:t>David Meza – david.meza-1@nasa.gov</a:t>
            </a:r>
            <a:br>
              <a:rPr lang="en-US" sz="2400" dirty="0">
                <a:solidFill>
                  <a:schemeClr val="bg1"/>
                </a:solidFill>
                <a:latin typeface="Gill Sans" charset="0"/>
                <a:ea typeface="Gill Sans" charset="0"/>
                <a:cs typeface="Gill Sans" charset="0"/>
              </a:rPr>
            </a:br>
            <a:br>
              <a:rPr lang="en-US" sz="2400" dirty="0">
                <a:solidFill>
                  <a:schemeClr val="bg1"/>
                </a:solidFill>
                <a:latin typeface="Gill Sans" charset="0"/>
                <a:ea typeface="Gill Sans" charset="0"/>
                <a:cs typeface="Gill Sans" charset="0"/>
              </a:rPr>
            </a:br>
            <a:r>
              <a:rPr lang="en-US" sz="2400" dirty="0">
                <a:solidFill>
                  <a:schemeClr val="bg1"/>
                </a:solidFill>
                <a:latin typeface="Gill Sans" charset="0"/>
                <a:ea typeface="Gill Sans" charset="0"/>
                <a:cs typeface="Gill Sans" charset="0"/>
              </a:rPr>
              <a:t>Twitter - @davidmeza1</a:t>
            </a:r>
            <a:br>
              <a:rPr lang="en-US" sz="2400" dirty="0">
                <a:solidFill>
                  <a:schemeClr val="bg1"/>
                </a:solidFill>
                <a:latin typeface="Gill Sans" charset="0"/>
                <a:ea typeface="Gill Sans" charset="0"/>
                <a:cs typeface="Gill Sans" charset="0"/>
              </a:rPr>
            </a:br>
            <a:br>
              <a:rPr lang="en-US" sz="2400" dirty="0">
                <a:solidFill>
                  <a:schemeClr val="bg1"/>
                </a:solidFill>
                <a:latin typeface="Gill Sans" charset="0"/>
                <a:ea typeface="Gill Sans" charset="0"/>
                <a:cs typeface="Gill Sans" charset="0"/>
              </a:rPr>
            </a:br>
            <a:r>
              <a:rPr lang="en-US" sz="2400" dirty="0" err="1">
                <a:solidFill>
                  <a:schemeClr val="bg1"/>
                </a:solidFill>
                <a:latin typeface="Gill Sans" charset="0"/>
                <a:ea typeface="Gill Sans" charset="0"/>
                <a:cs typeface="Gill Sans" charset="0"/>
              </a:rPr>
              <a:t>Linkedin</a:t>
            </a:r>
            <a:r>
              <a:rPr lang="en-US" sz="2400" dirty="0">
                <a:solidFill>
                  <a:schemeClr val="bg1"/>
                </a:solidFill>
                <a:latin typeface="Gill Sans" charset="0"/>
                <a:ea typeface="Gill Sans" charset="0"/>
                <a:cs typeface="Gill Sans" charset="0"/>
              </a:rPr>
              <a:t> - https://www.linkedin.com/pub/david-meza/16/543/50b</a:t>
            </a:r>
            <a:br>
              <a:rPr lang="en-US" sz="2400" dirty="0">
                <a:solidFill>
                  <a:schemeClr val="bg1"/>
                </a:solidFill>
                <a:latin typeface="Gill Sans" charset="0"/>
                <a:ea typeface="Gill Sans" charset="0"/>
                <a:cs typeface="Gill Sans" charset="0"/>
              </a:rPr>
            </a:br>
            <a:br>
              <a:rPr lang="en-US" sz="2400" dirty="0">
                <a:solidFill>
                  <a:schemeClr val="bg1"/>
                </a:solidFill>
                <a:latin typeface="Gill Sans" charset="0"/>
                <a:ea typeface="Gill Sans" charset="0"/>
                <a:cs typeface="Gill Sans" charset="0"/>
              </a:rPr>
            </a:br>
            <a:r>
              <a:rPr lang="en-US" sz="2400" dirty="0" err="1">
                <a:solidFill>
                  <a:schemeClr val="bg1"/>
                </a:solidFill>
                <a:latin typeface="Gill Sans" charset="0"/>
                <a:ea typeface="Gill Sans" charset="0"/>
                <a:cs typeface="Gill Sans" charset="0"/>
              </a:rPr>
              <a:t>Github</a:t>
            </a:r>
            <a:r>
              <a:rPr lang="en-US" sz="2400" dirty="0">
                <a:solidFill>
                  <a:schemeClr val="bg1"/>
                </a:solidFill>
                <a:latin typeface="Gill Sans" charset="0"/>
                <a:ea typeface="Gill Sans" charset="0"/>
                <a:cs typeface="Gill Sans" charset="0"/>
              </a:rPr>
              <a:t> – davidmeza1</a:t>
            </a:r>
            <a:br>
              <a:rPr lang="en-US" sz="2400" dirty="0">
                <a:solidFill>
                  <a:schemeClr val="bg1"/>
                </a:solidFill>
                <a:latin typeface="Gill Sans" charset="0"/>
                <a:ea typeface="Gill Sans" charset="0"/>
                <a:cs typeface="Gill Sans" charset="0"/>
              </a:rPr>
            </a:br>
            <a:br>
              <a:rPr lang="en-US" sz="2400" dirty="0">
                <a:solidFill>
                  <a:schemeClr val="bg1"/>
                </a:solidFill>
                <a:latin typeface="Gill Sans" charset="0"/>
                <a:ea typeface="Gill Sans" charset="0"/>
                <a:cs typeface="Gill Sans" charset="0"/>
              </a:rPr>
            </a:br>
            <a:r>
              <a:rPr lang="en-US" sz="2400" dirty="0">
                <a:solidFill>
                  <a:schemeClr val="bg1"/>
                </a:solidFill>
                <a:latin typeface="Gill Sans" charset="0"/>
                <a:ea typeface="Gill Sans" charset="0"/>
                <a:cs typeface="Gill Sans" charset="0"/>
              </a:rPr>
              <a:t>Blog</a:t>
            </a:r>
            <a:br>
              <a:rPr lang="en-US" sz="2400" dirty="0">
                <a:solidFill>
                  <a:schemeClr val="bg1"/>
                </a:solidFill>
                <a:latin typeface="Gill Sans" charset="0"/>
                <a:ea typeface="Gill Sans" charset="0"/>
                <a:cs typeface="Gill Sans" charset="0"/>
              </a:rPr>
            </a:br>
            <a:r>
              <a:rPr lang="en-US" sz="2400" dirty="0">
                <a:solidFill>
                  <a:schemeClr val="bg1"/>
                </a:solidFill>
                <a:latin typeface="Gill Sans" charset="0"/>
                <a:ea typeface="Gill Sans" charset="0"/>
                <a:cs typeface="Gill Sans" charset="0"/>
              </a:rPr>
              <a:t>davidmeza1.github.io</a:t>
            </a:r>
            <a:br>
              <a:rPr lang="en-US" sz="2400" dirty="0">
                <a:solidFill>
                  <a:schemeClr val="bg1"/>
                </a:solidFill>
                <a:latin typeface="Gill Sans" charset="0"/>
                <a:ea typeface="Gill Sans" charset="0"/>
                <a:cs typeface="Gill Sans" charset="0"/>
              </a:rPr>
            </a:br>
            <a:br>
              <a:rPr lang="en-US" sz="2400" dirty="0">
                <a:solidFill>
                  <a:schemeClr val="bg1"/>
                </a:solidFill>
                <a:latin typeface="Gill Sans" charset="0"/>
                <a:ea typeface="Gill Sans" charset="0"/>
                <a:cs typeface="Gill Sans" charset="0"/>
              </a:rPr>
            </a:br>
            <a:endParaRPr lang="en-US" sz="2400" dirty="0">
              <a:solidFill>
                <a:schemeClr val="bg1"/>
              </a:solidFill>
              <a:latin typeface="Gill Sans" charset="0"/>
              <a:ea typeface="Gill Sans" charset="0"/>
              <a:cs typeface="Gill Sans" charset="0"/>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92121" y="129121"/>
            <a:ext cx="821792" cy="753428"/>
          </a:xfrm>
          <a:prstGeom prst="rect">
            <a:avLst/>
          </a:prstGeom>
        </p:spPr>
      </p:pic>
      <p:sp>
        <p:nvSpPr>
          <p:cNvPr id="5" name="Oval 4"/>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6"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Gill Sans" charset="0"/>
                <a:ea typeface="Gill Sans" charset="0"/>
                <a:cs typeface="Gill Sans" charset="0"/>
              </a:rPr>
              <a:t>25</a:t>
            </a:fld>
            <a:endParaRPr lang="en-US" b="1" dirty="0">
              <a:solidFill>
                <a:srgbClr val="104B79"/>
              </a:solidFill>
              <a:latin typeface="Gill Sans" charset="0"/>
              <a:ea typeface="Gill Sans" charset="0"/>
              <a:cs typeface="Gill Sans" charset="0"/>
            </a:endParaRPr>
          </a:p>
        </p:txBody>
      </p:sp>
      <p:pic>
        <p:nvPicPr>
          <p:cNvPr id="8" name="Picture 7" descr="cko_logo-n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Tree>
    <p:extLst>
      <p:ext uri="{BB962C8B-B14F-4D97-AF65-F5344CB8AC3E}">
        <p14:creationId xmlns:p14="http://schemas.microsoft.com/office/powerpoint/2010/main" val="1329354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C1654822-CBA3-4BDF-80A9-3FE33B17E59A}" type="slidenum">
              <a:rPr lang="en-US" smtClean="0">
                <a:latin typeface="Gill Sans" charset="0"/>
                <a:ea typeface="Gill Sans" charset="0"/>
                <a:cs typeface="Gill Sans" charset="0"/>
              </a:rPr>
              <a:pPr/>
              <a:t>26</a:t>
            </a:fld>
            <a:endParaRPr lang="en-US" dirty="0">
              <a:latin typeface="Gill Sans" charset="0"/>
              <a:ea typeface="Gill Sans" charset="0"/>
              <a:cs typeface="Gill Sans" charset="0"/>
            </a:endParaRPr>
          </a:p>
        </p:txBody>
      </p:sp>
      <p:sp>
        <p:nvSpPr>
          <p:cNvPr id="3" name="Footer Placeholder 2"/>
          <p:cNvSpPr>
            <a:spLocks noGrp="1"/>
          </p:cNvSpPr>
          <p:nvPr>
            <p:ph type="ftr" sz="quarter" idx="14"/>
          </p:nvPr>
        </p:nvSpPr>
        <p:spPr/>
        <p:txBody>
          <a:bodyPr/>
          <a:lstStyle/>
          <a:p>
            <a:r>
              <a:rPr lang="en-US">
                <a:latin typeface="Gill Sans" charset="0"/>
                <a:ea typeface="Gill Sans" charset="0"/>
                <a:cs typeface="Gill Sans" charset="0"/>
              </a:rPr>
              <a:t>Report Name / Month 2015</a:t>
            </a:r>
            <a:endParaRPr lang="en-US" dirty="0">
              <a:latin typeface="Gill Sans" charset="0"/>
              <a:ea typeface="Gill Sans" charset="0"/>
              <a:cs typeface="Gill Sans" charset="0"/>
            </a:endParaRPr>
          </a:p>
        </p:txBody>
      </p:sp>
      <p:pic>
        <p:nvPicPr>
          <p:cNvPr id="1229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7756965" y="2677562"/>
            <a:ext cx="3812735" cy="645060"/>
          </a:xfrm>
          <a:prstGeom prst="rect">
            <a:avLst/>
          </a:prstGeom>
        </p:spPr>
        <p:txBody>
          <a:bodyPr/>
          <a:lstStyle/>
          <a:p>
            <a:pPr>
              <a:lnSpc>
                <a:spcPct val="90000"/>
              </a:lnSpc>
              <a:spcAft>
                <a:spcPts val="1400"/>
              </a:spcAft>
              <a:buClr>
                <a:srgbClr val="5D90F9"/>
              </a:buClr>
            </a:pPr>
            <a:r>
              <a:rPr lang="en-US" sz="4000" b="1" dirty="0">
                <a:solidFill>
                  <a:schemeClr val="bg1"/>
                </a:solidFill>
                <a:latin typeface="Gill Sans" charset="0"/>
                <a:ea typeface="Gill Sans" charset="0"/>
                <a:cs typeface="Gill Sans" charset="0"/>
              </a:rPr>
              <a:t>QUESTIONS?</a:t>
            </a:r>
            <a:endParaRPr lang="en-US" sz="4000" dirty="0">
              <a:solidFill>
                <a:schemeClr val="bg1"/>
              </a:solidFill>
              <a:latin typeface="Gill Sans" charset="0"/>
              <a:ea typeface="Gill Sans" charset="0"/>
              <a:cs typeface="Gill Sans" charset="0"/>
            </a:endParaRPr>
          </a:p>
        </p:txBody>
      </p:sp>
    </p:spTree>
    <p:extLst>
      <p:ext uri="{BB962C8B-B14F-4D97-AF65-F5344CB8AC3E}">
        <p14:creationId xmlns:p14="http://schemas.microsoft.com/office/powerpoint/2010/main" val="34355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Datga.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7447" y="3289772"/>
            <a:ext cx="1660146" cy="1520141"/>
          </a:xfrm>
          <a:prstGeom prst="rect">
            <a:avLst/>
          </a:prstGeom>
        </p:spPr>
      </p:pic>
      <p:sp>
        <p:nvSpPr>
          <p:cNvPr id="2" name="Title 1"/>
          <p:cNvSpPr>
            <a:spLocks noGrp="1"/>
          </p:cNvSpPr>
          <p:nvPr>
            <p:ph type="title"/>
          </p:nvPr>
        </p:nvSpPr>
        <p:spPr>
          <a:xfrm>
            <a:off x="534447" y="451413"/>
            <a:ext cx="9549897" cy="1224064"/>
          </a:xfrm>
        </p:spPr>
        <p:txBody>
          <a:bodyPr>
            <a:noAutofit/>
          </a:bodyPr>
          <a:lstStyle/>
          <a:p>
            <a:pPr algn="l"/>
            <a:r>
              <a:rPr lang="en-US" sz="2400" dirty="0">
                <a:latin typeface="Gill Sans" charset="0"/>
                <a:ea typeface="Gill Sans" charset="0"/>
                <a:cs typeface="Gill Sans" charset="0"/>
              </a:rPr>
              <a:t>To convert data to knowledge a convergence of Knowledge Management, </a:t>
            </a:r>
            <a:r>
              <a:rPr lang="en-US" sz="2400">
                <a:latin typeface="Gill Sans" charset="0"/>
                <a:ea typeface="Gill Sans" charset="0"/>
                <a:cs typeface="Gill Sans" charset="0"/>
              </a:rPr>
              <a:t>Knowledge Informatics </a:t>
            </a:r>
            <a:r>
              <a:rPr lang="en-US" sz="2400" dirty="0">
                <a:latin typeface="Gill Sans" charset="0"/>
                <a:ea typeface="Gill Sans" charset="0"/>
                <a:cs typeface="Gill Sans" charset="0"/>
              </a:rPr>
              <a:t>and Data Science is necessary.</a:t>
            </a:r>
          </a:p>
        </p:txBody>
      </p:sp>
      <p:pic>
        <p:nvPicPr>
          <p:cNvPr id="8" name="Picture 7"/>
          <p:cNvPicPr>
            <a:picLocks noChangeAspect="1"/>
          </p:cNvPicPr>
          <p:nvPr/>
        </p:nvPicPr>
        <p:blipFill>
          <a:blip r:embed="rId4"/>
          <a:stretch>
            <a:fillRect/>
          </a:stretch>
        </p:blipFill>
        <p:spPr>
          <a:xfrm>
            <a:off x="7758982" y="1982781"/>
            <a:ext cx="4214926" cy="4134125"/>
          </a:xfrm>
          <a:prstGeom prst="rect">
            <a:avLst/>
          </a:prstGeom>
        </p:spPr>
      </p:pic>
      <p:sp>
        <p:nvSpPr>
          <p:cNvPr id="9" name="Right Arrow 8"/>
          <p:cNvSpPr/>
          <p:nvPr/>
        </p:nvSpPr>
        <p:spPr>
          <a:xfrm>
            <a:off x="4959888" y="4115988"/>
            <a:ext cx="2799094" cy="157248"/>
          </a:xfrm>
          <a:prstGeom prst="right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92121" y="129121"/>
            <a:ext cx="821792" cy="753428"/>
          </a:xfrm>
          <a:prstGeom prst="rect">
            <a:avLst/>
          </a:prstGeom>
        </p:spPr>
      </p:pic>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ko_logo-nn.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3" name="Oval 12"/>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Arial"/>
                <a:cs typeface="Arial"/>
              </a:rPr>
              <a:t>3</a:t>
            </a:fld>
            <a:endParaRPr lang="en-US" b="1" dirty="0">
              <a:solidFill>
                <a:srgbClr val="104B79"/>
              </a:solidFill>
              <a:latin typeface="Arial"/>
              <a:cs typeface="Arial"/>
            </a:endParaRPr>
          </a:p>
        </p:txBody>
      </p:sp>
      <p:sp>
        <p:nvSpPr>
          <p:cNvPr id="4" name="TextBox 3"/>
          <p:cNvSpPr txBox="1"/>
          <p:nvPr/>
        </p:nvSpPr>
        <p:spPr>
          <a:xfrm>
            <a:off x="3103162" y="2143604"/>
            <a:ext cx="2544379" cy="369332"/>
          </a:xfrm>
          <a:prstGeom prst="rect">
            <a:avLst/>
          </a:prstGeom>
          <a:noFill/>
        </p:spPr>
        <p:txBody>
          <a:bodyPr wrap="square" rtlCol="0">
            <a:spAutoFit/>
          </a:bodyPr>
          <a:lstStyle/>
          <a:p>
            <a:r>
              <a:rPr lang="en-US" dirty="0">
                <a:latin typeface="Gill Sans" charset="0"/>
                <a:ea typeface="Gill Sans" charset="0"/>
                <a:cs typeface="Gill Sans" charset="0"/>
              </a:rPr>
              <a:t>Knowledge Management</a:t>
            </a:r>
          </a:p>
        </p:txBody>
      </p:sp>
      <p:sp>
        <p:nvSpPr>
          <p:cNvPr id="15" name="Oval 14"/>
          <p:cNvSpPr/>
          <p:nvPr/>
        </p:nvSpPr>
        <p:spPr>
          <a:xfrm>
            <a:off x="2725094" y="1684734"/>
            <a:ext cx="3172466" cy="3167867"/>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586922" y="2869846"/>
            <a:ext cx="3532518" cy="3167867"/>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547447" y="2869846"/>
            <a:ext cx="3518726" cy="3167867"/>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116835" y="5100238"/>
            <a:ext cx="1649916" cy="369332"/>
          </a:xfrm>
          <a:prstGeom prst="rect">
            <a:avLst/>
          </a:prstGeom>
          <a:noFill/>
        </p:spPr>
        <p:txBody>
          <a:bodyPr wrap="square" rtlCol="0">
            <a:spAutoFit/>
          </a:bodyPr>
          <a:lstStyle/>
          <a:p>
            <a:r>
              <a:rPr lang="en-US" dirty="0">
                <a:latin typeface="Gill Sans" charset="0"/>
                <a:ea typeface="Gill Sans" charset="0"/>
                <a:cs typeface="Gill Sans" charset="0"/>
              </a:rPr>
              <a:t>Data Science</a:t>
            </a:r>
          </a:p>
        </p:txBody>
      </p:sp>
      <p:sp>
        <p:nvSpPr>
          <p:cNvPr id="19" name="TextBox 18"/>
          <p:cNvSpPr txBox="1"/>
          <p:nvPr/>
        </p:nvSpPr>
        <p:spPr>
          <a:xfrm>
            <a:off x="1978217" y="4971899"/>
            <a:ext cx="1374964" cy="646331"/>
          </a:xfrm>
          <a:prstGeom prst="rect">
            <a:avLst/>
          </a:prstGeom>
          <a:noFill/>
        </p:spPr>
        <p:txBody>
          <a:bodyPr wrap="square" rtlCol="0">
            <a:spAutoFit/>
          </a:bodyPr>
          <a:lstStyle/>
          <a:p>
            <a:r>
              <a:rPr lang="en-US" dirty="0">
                <a:latin typeface="Gill Sans" charset="0"/>
                <a:ea typeface="Gill Sans" charset="0"/>
                <a:cs typeface="Gill Sans" charset="0"/>
              </a:rPr>
              <a:t>Knowledge Informatics</a:t>
            </a:r>
          </a:p>
        </p:txBody>
      </p:sp>
    </p:spTree>
    <p:extLst>
      <p:ext uri="{BB962C8B-B14F-4D97-AF65-F5344CB8AC3E}">
        <p14:creationId xmlns:p14="http://schemas.microsoft.com/office/powerpoint/2010/main" val="3239550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69008" y="169735"/>
            <a:ext cx="821792" cy="753428"/>
          </a:xfrm>
          <a:prstGeom prst="rect">
            <a:avLst/>
          </a:prstGeom>
        </p:spPr>
      </p:pic>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ko_logo-n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3" name="Oval 12"/>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Arial"/>
                <a:cs typeface="Arial"/>
              </a:rPr>
              <a:t>4</a:t>
            </a:fld>
            <a:endParaRPr lang="en-US" b="1" dirty="0">
              <a:solidFill>
                <a:srgbClr val="104B79"/>
              </a:solidFill>
              <a:latin typeface="Arial"/>
              <a:cs typeface="Arial"/>
            </a:endParaRPr>
          </a:p>
        </p:txBody>
      </p:sp>
      <p:sp>
        <p:nvSpPr>
          <p:cNvPr id="105" name="Title 1"/>
          <p:cNvSpPr>
            <a:spLocks noGrp="1"/>
          </p:cNvSpPr>
          <p:nvPr>
            <p:ph type="title"/>
          </p:nvPr>
        </p:nvSpPr>
        <p:spPr>
          <a:xfrm>
            <a:off x="863898" y="365127"/>
            <a:ext cx="10515600" cy="1004689"/>
          </a:xfrm>
        </p:spPr>
        <p:txBody>
          <a:bodyPr/>
          <a:lstStyle/>
          <a:p>
            <a:r>
              <a:rPr lang="en-US" dirty="0"/>
              <a:t>JSC Knowledge Management Strategy</a:t>
            </a:r>
          </a:p>
        </p:txBody>
      </p:sp>
      <p:sp>
        <p:nvSpPr>
          <p:cNvPr id="106" name="Rectangle 105"/>
          <p:cNvSpPr/>
          <p:nvPr/>
        </p:nvSpPr>
        <p:spPr>
          <a:xfrm>
            <a:off x="228321" y="3046415"/>
            <a:ext cx="813395" cy="849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07" name="Rectangle 106"/>
          <p:cNvSpPr/>
          <p:nvPr/>
        </p:nvSpPr>
        <p:spPr>
          <a:xfrm>
            <a:off x="1651317" y="5474708"/>
            <a:ext cx="813395" cy="77075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08" name="Rectangle 107"/>
          <p:cNvSpPr/>
          <p:nvPr/>
        </p:nvSpPr>
        <p:spPr>
          <a:xfrm>
            <a:off x="1651317" y="4283848"/>
            <a:ext cx="813395" cy="849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09" name="Rectangle 108"/>
          <p:cNvSpPr/>
          <p:nvPr/>
        </p:nvSpPr>
        <p:spPr>
          <a:xfrm>
            <a:off x="1651317" y="3046415"/>
            <a:ext cx="813395" cy="849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10" name="Rectangle 109"/>
          <p:cNvSpPr/>
          <p:nvPr/>
        </p:nvSpPr>
        <p:spPr>
          <a:xfrm>
            <a:off x="1651317" y="1786787"/>
            <a:ext cx="877342" cy="849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11" name="Rectangle 110"/>
          <p:cNvSpPr/>
          <p:nvPr/>
        </p:nvSpPr>
        <p:spPr>
          <a:xfrm>
            <a:off x="3163668" y="1517364"/>
            <a:ext cx="1124493" cy="2694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12" name="Rectangle 111"/>
          <p:cNvSpPr/>
          <p:nvPr/>
        </p:nvSpPr>
        <p:spPr>
          <a:xfrm>
            <a:off x="3163668" y="1959206"/>
            <a:ext cx="1124493" cy="2694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13" name="Rectangle 112"/>
          <p:cNvSpPr/>
          <p:nvPr/>
        </p:nvSpPr>
        <p:spPr>
          <a:xfrm>
            <a:off x="4802723" y="2820640"/>
            <a:ext cx="1162175" cy="2694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14" name="Rectangle 113"/>
          <p:cNvSpPr/>
          <p:nvPr/>
        </p:nvSpPr>
        <p:spPr>
          <a:xfrm>
            <a:off x="3163671" y="2379792"/>
            <a:ext cx="1124492" cy="2694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15" name="Rectangle 114"/>
          <p:cNvSpPr/>
          <p:nvPr/>
        </p:nvSpPr>
        <p:spPr>
          <a:xfrm>
            <a:off x="4802724" y="3669639"/>
            <a:ext cx="1161369" cy="2694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16" name="Rectangle 115"/>
          <p:cNvSpPr/>
          <p:nvPr/>
        </p:nvSpPr>
        <p:spPr>
          <a:xfrm>
            <a:off x="4802720" y="3237064"/>
            <a:ext cx="1165109" cy="2694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17" name="Rectangle 116"/>
          <p:cNvSpPr/>
          <p:nvPr/>
        </p:nvSpPr>
        <p:spPr>
          <a:xfrm>
            <a:off x="2996717" y="4640128"/>
            <a:ext cx="1291443" cy="269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18" name="Rectangle 117"/>
          <p:cNvSpPr/>
          <p:nvPr/>
        </p:nvSpPr>
        <p:spPr>
          <a:xfrm>
            <a:off x="4802722" y="4058072"/>
            <a:ext cx="1167836" cy="2694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19" name="Rectangle 118"/>
          <p:cNvSpPr/>
          <p:nvPr/>
        </p:nvSpPr>
        <p:spPr>
          <a:xfrm>
            <a:off x="2996717" y="4192786"/>
            <a:ext cx="1291443" cy="269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20" name="Rectangle 119"/>
          <p:cNvSpPr/>
          <p:nvPr/>
        </p:nvSpPr>
        <p:spPr>
          <a:xfrm>
            <a:off x="2998112" y="5031631"/>
            <a:ext cx="1290048" cy="269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21" name="Rectangle 120"/>
          <p:cNvSpPr/>
          <p:nvPr/>
        </p:nvSpPr>
        <p:spPr>
          <a:xfrm>
            <a:off x="4588673" y="5474712"/>
            <a:ext cx="1164049" cy="269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22" name="Rectangle 121"/>
          <p:cNvSpPr/>
          <p:nvPr/>
        </p:nvSpPr>
        <p:spPr>
          <a:xfrm>
            <a:off x="4588673" y="5970360"/>
            <a:ext cx="1164049" cy="269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23" name="TextBox 122"/>
          <p:cNvSpPr txBox="1"/>
          <p:nvPr/>
        </p:nvSpPr>
        <p:spPr>
          <a:xfrm>
            <a:off x="204421" y="3059997"/>
            <a:ext cx="915779" cy="276999"/>
          </a:xfrm>
          <a:prstGeom prst="rect">
            <a:avLst/>
          </a:prstGeom>
          <a:noFill/>
        </p:spPr>
        <p:txBody>
          <a:bodyPr wrap="square" rtlCol="0">
            <a:spAutoFit/>
          </a:bodyPr>
          <a:lstStyle/>
          <a:p>
            <a:r>
              <a:rPr lang="en-US" sz="1200" dirty="0"/>
              <a:t>Strategy</a:t>
            </a:r>
          </a:p>
        </p:txBody>
      </p:sp>
      <p:sp>
        <p:nvSpPr>
          <p:cNvPr id="124" name="TextBox 123"/>
          <p:cNvSpPr txBox="1"/>
          <p:nvPr/>
        </p:nvSpPr>
        <p:spPr>
          <a:xfrm>
            <a:off x="3106587" y="1969989"/>
            <a:ext cx="1181573" cy="276999"/>
          </a:xfrm>
          <a:prstGeom prst="rect">
            <a:avLst/>
          </a:prstGeom>
          <a:noFill/>
        </p:spPr>
        <p:txBody>
          <a:bodyPr wrap="square" rtlCol="0">
            <a:spAutoFit/>
          </a:bodyPr>
          <a:lstStyle/>
          <a:p>
            <a:r>
              <a:rPr lang="en-US" sz="1200" dirty="0"/>
              <a:t>Business Case</a:t>
            </a:r>
          </a:p>
        </p:txBody>
      </p:sp>
      <p:sp>
        <p:nvSpPr>
          <p:cNvPr id="125" name="TextBox 124"/>
          <p:cNvSpPr txBox="1"/>
          <p:nvPr/>
        </p:nvSpPr>
        <p:spPr>
          <a:xfrm>
            <a:off x="3163667" y="1519573"/>
            <a:ext cx="1124493" cy="276999"/>
          </a:xfrm>
          <a:prstGeom prst="rect">
            <a:avLst/>
          </a:prstGeom>
          <a:noFill/>
        </p:spPr>
        <p:txBody>
          <a:bodyPr wrap="square" rtlCol="0">
            <a:spAutoFit/>
          </a:bodyPr>
          <a:lstStyle/>
          <a:p>
            <a:r>
              <a:rPr lang="en-US" sz="1200" dirty="0"/>
              <a:t>Objectives</a:t>
            </a:r>
          </a:p>
        </p:txBody>
      </p:sp>
      <p:sp>
        <p:nvSpPr>
          <p:cNvPr id="126" name="TextBox 125"/>
          <p:cNvSpPr txBox="1"/>
          <p:nvPr/>
        </p:nvSpPr>
        <p:spPr>
          <a:xfrm>
            <a:off x="1653131" y="4287823"/>
            <a:ext cx="811583" cy="276999"/>
          </a:xfrm>
          <a:prstGeom prst="rect">
            <a:avLst/>
          </a:prstGeom>
          <a:noFill/>
        </p:spPr>
        <p:txBody>
          <a:bodyPr wrap="square" rtlCol="0">
            <a:spAutoFit/>
          </a:bodyPr>
          <a:lstStyle/>
          <a:p>
            <a:r>
              <a:rPr lang="en-US" sz="1200" dirty="0"/>
              <a:t>Process</a:t>
            </a:r>
          </a:p>
        </p:txBody>
      </p:sp>
      <p:sp>
        <p:nvSpPr>
          <p:cNvPr id="127" name="TextBox 126"/>
          <p:cNvSpPr txBox="1"/>
          <p:nvPr/>
        </p:nvSpPr>
        <p:spPr>
          <a:xfrm>
            <a:off x="1653131" y="3046421"/>
            <a:ext cx="811583" cy="276999"/>
          </a:xfrm>
          <a:prstGeom prst="rect">
            <a:avLst/>
          </a:prstGeom>
          <a:noFill/>
        </p:spPr>
        <p:txBody>
          <a:bodyPr wrap="square" rtlCol="0">
            <a:spAutoFit/>
          </a:bodyPr>
          <a:lstStyle/>
          <a:p>
            <a:r>
              <a:rPr lang="en-US" sz="1200" dirty="0"/>
              <a:t>People</a:t>
            </a:r>
          </a:p>
        </p:txBody>
      </p:sp>
      <p:sp>
        <p:nvSpPr>
          <p:cNvPr id="128" name="TextBox 127"/>
          <p:cNvSpPr txBox="1"/>
          <p:nvPr/>
        </p:nvSpPr>
        <p:spPr>
          <a:xfrm>
            <a:off x="1593060" y="1786792"/>
            <a:ext cx="1101686" cy="461665"/>
          </a:xfrm>
          <a:prstGeom prst="rect">
            <a:avLst/>
          </a:prstGeom>
          <a:noFill/>
        </p:spPr>
        <p:txBody>
          <a:bodyPr wrap="square" rtlCol="0">
            <a:spAutoFit/>
          </a:bodyPr>
          <a:lstStyle/>
          <a:p>
            <a:r>
              <a:rPr lang="en-US" sz="1200" dirty="0"/>
              <a:t>Business Development</a:t>
            </a:r>
          </a:p>
        </p:txBody>
      </p:sp>
      <p:sp>
        <p:nvSpPr>
          <p:cNvPr id="129" name="TextBox 128"/>
          <p:cNvSpPr txBox="1"/>
          <p:nvPr/>
        </p:nvSpPr>
        <p:spPr>
          <a:xfrm>
            <a:off x="1653131" y="5481308"/>
            <a:ext cx="811583" cy="461665"/>
          </a:xfrm>
          <a:prstGeom prst="rect">
            <a:avLst/>
          </a:prstGeom>
          <a:noFill/>
        </p:spPr>
        <p:txBody>
          <a:bodyPr wrap="square" rtlCol="0">
            <a:spAutoFit/>
          </a:bodyPr>
          <a:lstStyle/>
          <a:p>
            <a:r>
              <a:rPr lang="en-US" sz="1200" dirty="0"/>
              <a:t>Content and IT</a:t>
            </a:r>
          </a:p>
        </p:txBody>
      </p:sp>
      <p:sp>
        <p:nvSpPr>
          <p:cNvPr id="130" name="TextBox 129"/>
          <p:cNvSpPr txBox="1"/>
          <p:nvPr/>
        </p:nvSpPr>
        <p:spPr>
          <a:xfrm>
            <a:off x="3175317" y="2379793"/>
            <a:ext cx="1112843" cy="276999"/>
          </a:xfrm>
          <a:prstGeom prst="rect">
            <a:avLst/>
          </a:prstGeom>
          <a:noFill/>
        </p:spPr>
        <p:txBody>
          <a:bodyPr wrap="square" rtlCol="0">
            <a:spAutoFit/>
          </a:bodyPr>
          <a:lstStyle/>
          <a:p>
            <a:r>
              <a:rPr lang="en-US" sz="1200" dirty="0"/>
              <a:t>Budgets</a:t>
            </a:r>
          </a:p>
        </p:txBody>
      </p:sp>
      <p:sp>
        <p:nvSpPr>
          <p:cNvPr id="131" name="TextBox 130"/>
          <p:cNvSpPr txBox="1"/>
          <p:nvPr/>
        </p:nvSpPr>
        <p:spPr>
          <a:xfrm>
            <a:off x="2932503" y="4196532"/>
            <a:ext cx="1428456" cy="276999"/>
          </a:xfrm>
          <a:prstGeom prst="rect">
            <a:avLst/>
          </a:prstGeom>
          <a:noFill/>
        </p:spPr>
        <p:txBody>
          <a:bodyPr wrap="square" rtlCol="0">
            <a:spAutoFit/>
          </a:bodyPr>
          <a:lstStyle/>
          <a:p>
            <a:r>
              <a:rPr lang="en-US" sz="1200" dirty="0"/>
              <a:t>Knowledge Process</a:t>
            </a:r>
          </a:p>
        </p:txBody>
      </p:sp>
      <p:sp>
        <p:nvSpPr>
          <p:cNvPr id="132" name="TextBox 131"/>
          <p:cNvSpPr txBox="1"/>
          <p:nvPr/>
        </p:nvSpPr>
        <p:spPr>
          <a:xfrm>
            <a:off x="2998113" y="4646398"/>
            <a:ext cx="1185643" cy="276999"/>
          </a:xfrm>
          <a:prstGeom prst="rect">
            <a:avLst/>
          </a:prstGeom>
          <a:noFill/>
        </p:spPr>
        <p:txBody>
          <a:bodyPr wrap="square" rtlCol="0">
            <a:spAutoFit/>
          </a:bodyPr>
          <a:lstStyle/>
          <a:p>
            <a:r>
              <a:rPr lang="en-US" sz="1200" dirty="0"/>
              <a:t>KM Approaches</a:t>
            </a:r>
          </a:p>
        </p:txBody>
      </p:sp>
      <p:sp>
        <p:nvSpPr>
          <p:cNvPr id="133" name="TextBox 132"/>
          <p:cNvSpPr txBox="1"/>
          <p:nvPr/>
        </p:nvSpPr>
        <p:spPr>
          <a:xfrm>
            <a:off x="4817821" y="3662069"/>
            <a:ext cx="1147072" cy="276999"/>
          </a:xfrm>
          <a:prstGeom prst="rect">
            <a:avLst/>
          </a:prstGeom>
          <a:noFill/>
        </p:spPr>
        <p:txBody>
          <a:bodyPr wrap="square" rtlCol="0">
            <a:spAutoFit/>
          </a:bodyPr>
          <a:lstStyle/>
          <a:p>
            <a:r>
              <a:rPr lang="en-US" sz="1200" dirty="0"/>
              <a:t>Resources</a:t>
            </a:r>
          </a:p>
        </p:txBody>
      </p:sp>
      <p:sp>
        <p:nvSpPr>
          <p:cNvPr id="134" name="TextBox 133"/>
          <p:cNvSpPr txBox="1"/>
          <p:nvPr/>
        </p:nvSpPr>
        <p:spPr>
          <a:xfrm>
            <a:off x="4814369" y="4054287"/>
            <a:ext cx="1153459" cy="276999"/>
          </a:xfrm>
          <a:prstGeom prst="rect">
            <a:avLst/>
          </a:prstGeom>
          <a:noFill/>
        </p:spPr>
        <p:txBody>
          <a:bodyPr wrap="square" rtlCol="0">
            <a:spAutoFit/>
          </a:bodyPr>
          <a:lstStyle/>
          <a:p>
            <a:r>
              <a:rPr lang="en-US" sz="1200" dirty="0"/>
              <a:t>Governance</a:t>
            </a:r>
          </a:p>
        </p:txBody>
      </p:sp>
      <p:sp>
        <p:nvSpPr>
          <p:cNvPr id="135" name="TextBox 134"/>
          <p:cNvSpPr txBox="1"/>
          <p:nvPr/>
        </p:nvSpPr>
        <p:spPr>
          <a:xfrm>
            <a:off x="4817828" y="2833553"/>
            <a:ext cx="1197017" cy="276999"/>
          </a:xfrm>
          <a:prstGeom prst="rect">
            <a:avLst/>
          </a:prstGeom>
          <a:noFill/>
        </p:spPr>
        <p:txBody>
          <a:bodyPr wrap="square" rtlCol="0">
            <a:spAutoFit/>
          </a:bodyPr>
          <a:lstStyle/>
          <a:p>
            <a:r>
              <a:rPr lang="en-US" sz="1200" dirty="0"/>
              <a:t>Communication</a:t>
            </a:r>
          </a:p>
        </p:txBody>
      </p:sp>
      <p:sp>
        <p:nvSpPr>
          <p:cNvPr id="136" name="TextBox 135"/>
          <p:cNvSpPr txBox="1"/>
          <p:nvPr/>
        </p:nvSpPr>
        <p:spPr>
          <a:xfrm>
            <a:off x="4817827" y="3241657"/>
            <a:ext cx="1147071" cy="276999"/>
          </a:xfrm>
          <a:prstGeom prst="rect">
            <a:avLst/>
          </a:prstGeom>
          <a:noFill/>
        </p:spPr>
        <p:txBody>
          <a:bodyPr wrap="square" rtlCol="0">
            <a:spAutoFit/>
          </a:bodyPr>
          <a:lstStyle/>
          <a:p>
            <a:r>
              <a:rPr lang="en-US" sz="1200" dirty="0"/>
              <a:t>Change Mgmt.</a:t>
            </a:r>
          </a:p>
        </p:txBody>
      </p:sp>
      <p:sp>
        <p:nvSpPr>
          <p:cNvPr id="137" name="TextBox 136"/>
          <p:cNvSpPr txBox="1"/>
          <p:nvPr/>
        </p:nvSpPr>
        <p:spPr>
          <a:xfrm>
            <a:off x="2998112" y="5033347"/>
            <a:ext cx="1290048" cy="276999"/>
          </a:xfrm>
          <a:prstGeom prst="rect">
            <a:avLst/>
          </a:prstGeom>
          <a:noFill/>
        </p:spPr>
        <p:txBody>
          <a:bodyPr wrap="square" rtlCol="0">
            <a:spAutoFit/>
          </a:bodyPr>
          <a:lstStyle/>
          <a:p>
            <a:r>
              <a:rPr lang="en-US" sz="1200" dirty="0"/>
              <a:t>Measurement</a:t>
            </a:r>
          </a:p>
        </p:txBody>
      </p:sp>
      <p:sp>
        <p:nvSpPr>
          <p:cNvPr id="138" name="TextBox 137"/>
          <p:cNvSpPr txBox="1"/>
          <p:nvPr/>
        </p:nvSpPr>
        <p:spPr>
          <a:xfrm>
            <a:off x="4603775" y="5481308"/>
            <a:ext cx="1149719" cy="276999"/>
          </a:xfrm>
          <a:prstGeom prst="rect">
            <a:avLst/>
          </a:prstGeom>
          <a:noFill/>
        </p:spPr>
        <p:txBody>
          <a:bodyPr wrap="square" rtlCol="0">
            <a:spAutoFit/>
          </a:bodyPr>
          <a:lstStyle/>
          <a:p>
            <a:r>
              <a:rPr lang="en-US" sz="1200" dirty="0"/>
              <a:t>Content Mgmt.</a:t>
            </a:r>
          </a:p>
        </p:txBody>
      </p:sp>
      <p:sp>
        <p:nvSpPr>
          <p:cNvPr id="139" name="TextBox 138"/>
          <p:cNvSpPr txBox="1"/>
          <p:nvPr/>
        </p:nvSpPr>
        <p:spPr>
          <a:xfrm>
            <a:off x="4514697" y="5962789"/>
            <a:ext cx="1286091" cy="276999"/>
          </a:xfrm>
          <a:prstGeom prst="rect">
            <a:avLst/>
          </a:prstGeom>
          <a:noFill/>
        </p:spPr>
        <p:txBody>
          <a:bodyPr wrap="square" rtlCol="0">
            <a:spAutoFit/>
          </a:bodyPr>
          <a:lstStyle/>
          <a:p>
            <a:r>
              <a:rPr lang="en-US" sz="1200" dirty="0"/>
              <a:t>IT Process &amp;Tools</a:t>
            </a:r>
          </a:p>
        </p:txBody>
      </p:sp>
      <p:sp>
        <p:nvSpPr>
          <p:cNvPr id="140" name="Rectangle 139"/>
          <p:cNvSpPr/>
          <p:nvPr/>
        </p:nvSpPr>
        <p:spPr>
          <a:xfrm>
            <a:off x="6453481" y="2820599"/>
            <a:ext cx="1162175" cy="2694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41" name="Rectangle 140"/>
          <p:cNvSpPr/>
          <p:nvPr/>
        </p:nvSpPr>
        <p:spPr>
          <a:xfrm>
            <a:off x="6453481" y="3669596"/>
            <a:ext cx="1161369" cy="269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42" name="Rectangle 141"/>
          <p:cNvSpPr/>
          <p:nvPr/>
        </p:nvSpPr>
        <p:spPr>
          <a:xfrm>
            <a:off x="6453476" y="3237024"/>
            <a:ext cx="1165109" cy="2694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sp>
        <p:nvSpPr>
          <p:cNvPr id="143" name="Rectangle 142"/>
          <p:cNvSpPr/>
          <p:nvPr/>
        </p:nvSpPr>
        <p:spPr>
          <a:xfrm>
            <a:off x="6453479" y="4058031"/>
            <a:ext cx="1167836" cy="269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144" name="TextBox 143"/>
          <p:cNvSpPr txBox="1"/>
          <p:nvPr/>
        </p:nvSpPr>
        <p:spPr>
          <a:xfrm>
            <a:off x="6474240" y="3669597"/>
            <a:ext cx="1147072" cy="276999"/>
          </a:xfrm>
          <a:prstGeom prst="rect">
            <a:avLst/>
          </a:prstGeom>
          <a:noFill/>
        </p:spPr>
        <p:txBody>
          <a:bodyPr wrap="square" rtlCol="0">
            <a:spAutoFit/>
          </a:bodyPr>
          <a:lstStyle/>
          <a:p>
            <a:r>
              <a:rPr lang="en-US" sz="1200" dirty="0"/>
              <a:t>People/Tools</a:t>
            </a:r>
          </a:p>
        </p:txBody>
      </p:sp>
      <p:sp>
        <p:nvSpPr>
          <p:cNvPr id="145" name="TextBox 144"/>
          <p:cNvSpPr txBox="1"/>
          <p:nvPr/>
        </p:nvSpPr>
        <p:spPr>
          <a:xfrm>
            <a:off x="6396345" y="4058032"/>
            <a:ext cx="1269257" cy="276999"/>
          </a:xfrm>
          <a:prstGeom prst="rect">
            <a:avLst/>
          </a:prstGeom>
          <a:noFill/>
        </p:spPr>
        <p:txBody>
          <a:bodyPr wrap="square" rtlCol="0">
            <a:spAutoFit/>
          </a:bodyPr>
          <a:lstStyle/>
          <a:p>
            <a:r>
              <a:rPr lang="en-US" sz="1200" dirty="0"/>
              <a:t>MDM, Taxonomy</a:t>
            </a:r>
          </a:p>
        </p:txBody>
      </p:sp>
      <p:sp>
        <p:nvSpPr>
          <p:cNvPr id="146" name="TextBox 145"/>
          <p:cNvSpPr txBox="1"/>
          <p:nvPr/>
        </p:nvSpPr>
        <p:spPr>
          <a:xfrm>
            <a:off x="6468585" y="2833512"/>
            <a:ext cx="1197017" cy="276999"/>
          </a:xfrm>
          <a:prstGeom prst="rect">
            <a:avLst/>
          </a:prstGeom>
          <a:noFill/>
        </p:spPr>
        <p:txBody>
          <a:bodyPr wrap="square" rtlCol="0">
            <a:spAutoFit/>
          </a:bodyPr>
          <a:lstStyle/>
          <a:p>
            <a:r>
              <a:rPr lang="en-US" sz="1200" dirty="0"/>
              <a:t>JSC Guidelines</a:t>
            </a:r>
          </a:p>
        </p:txBody>
      </p:sp>
      <p:sp>
        <p:nvSpPr>
          <p:cNvPr id="147" name="TextBox 146"/>
          <p:cNvSpPr txBox="1"/>
          <p:nvPr/>
        </p:nvSpPr>
        <p:spPr>
          <a:xfrm>
            <a:off x="6468586" y="3241616"/>
            <a:ext cx="1147071" cy="276999"/>
          </a:xfrm>
          <a:prstGeom prst="rect">
            <a:avLst/>
          </a:prstGeom>
          <a:noFill/>
        </p:spPr>
        <p:txBody>
          <a:bodyPr wrap="square" rtlCol="0">
            <a:spAutoFit/>
          </a:bodyPr>
          <a:lstStyle/>
          <a:p>
            <a:r>
              <a:rPr lang="en-US" sz="1200" dirty="0"/>
              <a:t>JSC Culture</a:t>
            </a:r>
          </a:p>
        </p:txBody>
      </p:sp>
      <p:sp>
        <p:nvSpPr>
          <p:cNvPr id="148" name="Rectangle 147"/>
          <p:cNvSpPr/>
          <p:nvPr/>
        </p:nvSpPr>
        <p:spPr>
          <a:xfrm>
            <a:off x="8383678" y="3621784"/>
            <a:ext cx="3439089" cy="250679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p:txBody>
      </p:sp>
      <p:pic>
        <p:nvPicPr>
          <p:cNvPr id="149" name="Picture 148" descr="KMLifecycle_large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563" y="3669597"/>
            <a:ext cx="3267848" cy="2458980"/>
          </a:xfrm>
          <a:prstGeom prst="rect">
            <a:avLst/>
          </a:prstGeom>
        </p:spPr>
      </p:pic>
      <p:sp>
        <p:nvSpPr>
          <p:cNvPr id="150" name="TextBox 149"/>
          <p:cNvSpPr txBox="1"/>
          <p:nvPr/>
        </p:nvSpPr>
        <p:spPr>
          <a:xfrm>
            <a:off x="8818911" y="3137119"/>
            <a:ext cx="244700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solidFill>
                  <a:schemeClr val="tx1"/>
                </a:solidFill>
              </a:rPr>
              <a:t>Knowledge Architecture</a:t>
            </a:r>
          </a:p>
        </p:txBody>
      </p:sp>
      <p:sp>
        <p:nvSpPr>
          <p:cNvPr id="151" name="Right Arrow 69"/>
          <p:cNvSpPr/>
          <p:nvPr/>
        </p:nvSpPr>
        <p:spPr>
          <a:xfrm>
            <a:off x="1041722" y="3430020"/>
            <a:ext cx="328212"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2" name="Straight Connector 151"/>
          <p:cNvCxnSpPr/>
          <p:nvPr/>
        </p:nvCxnSpPr>
        <p:spPr>
          <a:xfrm>
            <a:off x="1369929" y="2228635"/>
            <a:ext cx="0" cy="3741725"/>
          </a:xfrm>
          <a:prstGeom prst="line">
            <a:avLst/>
          </a:prstGeom>
        </p:spPr>
        <p:style>
          <a:lnRef idx="2">
            <a:schemeClr val="accent1"/>
          </a:lnRef>
          <a:fillRef idx="0">
            <a:schemeClr val="accent1"/>
          </a:fillRef>
          <a:effectRef idx="1">
            <a:schemeClr val="accent1"/>
          </a:effectRef>
          <a:fontRef idx="minor">
            <a:schemeClr val="tx1"/>
          </a:fontRef>
        </p:style>
      </p:cxnSp>
      <p:sp>
        <p:nvSpPr>
          <p:cNvPr id="153" name="Right Arrow 72"/>
          <p:cNvSpPr/>
          <p:nvPr/>
        </p:nvSpPr>
        <p:spPr>
          <a:xfrm>
            <a:off x="2811208" y="1654842"/>
            <a:ext cx="352459"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ight Arrow 76"/>
          <p:cNvSpPr/>
          <p:nvPr/>
        </p:nvSpPr>
        <p:spPr>
          <a:xfrm>
            <a:off x="1369934" y="3430020"/>
            <a:ext cx="283199"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ight Arrow 77"/>
          <p:cNvSpPr/>
          <p:nvPr/>
        </p:nvSpPr>
        <p:spPr>
          <a:xfrm>
            <a:off x="1369934" y="4658924"/>
            <a:ext cx="283199"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ight Arrow 78"/>
          <p:cNvSpPr/>
          <p:nvPr/>
        </p:nvSpPr>
        <p:spPr>
          <a:xfrm>
            <a:off x="1369934" y="5930212"/>
            <a:ext cx="283199"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7" name="Straight Connector 156"/>
          <p:cNvCxnSpPr/>
          <p:nvPr/>
        </p:nvCxnSpPr>
        <p:spPr>
          <a:xfrm>
            <a:off x="2811207" y="1690688"/>
            <a:ext cx="0" cy="827776"/>
          </a:xfrm>
          <a:prstGeom prst="line">
            <a:avLst/>
          </a:prstGeom>
        </p:spPr>
        <p:style>
          <a:lnRef idx="2">
            <a:schemeClr val="accent1"/>
          </a:lnRef>
          <a:fillRef idx="0">
            <a:schemeClr val="accent1"/>
          </a:fillRef>
          <a:effectRef idx="1">
            <a:schemeClr val="accent1"/>
          </a:effectRef>
          <a:fontRef idx="minor">
            <a:schemeClr val="tx1"/>
          </a:fontRef>
        </p:style>
      </p:cxnSp>
      <p:sp>
        <p:nvSpPr>
          <p:cNvPr id="158" name="Right Arrow 81"/>
          <p:cNvSpPr/>
          <p:nvPr/>
        </p:nvSpPr>
        <p:spPr>
          <a:xfrm>
            <a:off x="2811208" y="2083192"/>
            <a:ext cx="352459"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ight Arrow 82"/>
          <p:cNvSpPr/>
          <p:nvPr/>
        </p:nvSpPr>
        <p:spPr>
          <a:xfrm>
            <a:off x="2822857" y="2472750"/>
            <a:ext cx="352459"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ight Arrow 83"/>
          <p:cNvSpPr/>
          <p:nvPr/>
        </p:nvSpPr>
        <p:spPr>
          <a:xfrm>
            <a:off x="2528659" y="2201269"/>
            <a:ext cx="282551"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1" name="Straight Connector 160"/>
          <p:cNvCxnSpPr/>
          <p:nvPr/>
        </p:nvCxnSpPr>
        <p:spPr>
          <a:xfrm>
            <a:off x="4390947" y="2953669"/>
            <a:ext cx="0" cy="1239121"/>
          </a:xfrm>
          <a:prstGeom prst="line">
            <a:avLst/>
          </a:prstGeom>
        </p:spPr>
        <p:style>
          <a:lnRef idx="2">
            <a:schemeClr val="accent1"/>
          </a:lnRef>
          <a:fillRef idx="0">
            <a:schemeClr val="accent1"/>
          </a:fillRef>
          <a:effectRef idx="1">
            <a:schemeClr val="accent1"/>
          </a:effectRef>
          <a:fontRef idx="minor">
            <a:schemeClr val="tx1"/>
          </a:fontRef>
        </p:style>
      </p:cxnSp>
      <p:sp>
        <p:nvSpPr>
          <p:cNvPr id="162" name="Right Arrow 87"/>
          <p:cNvSpPr/>
          <p:nvPr/>
        </p:nvSpPr>
        <p:spPr>
          <a:xfrm>
            <a:off x="4390949" y="2953673"/>
            <a:ext cx="411771"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ight Arrow 88"/>
          <p:cNvSpPr/>
          <p:nvPr/>
        </p:nvSpPr>
        <p:spPr>
          <a:xfrm>
            <a:off x="4390949" y="3384301"/>
            <a:ext cx="383227"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ight Arrow 89"/>
          <p:cNvSpPr/>
          <p:nvPr/>
        </p:nvSpPr>
        <p:spPr>
          <a:xfrm>
            <a:off x="4390949" y="3778576"/>
            <a:ext cx="411771"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ight Arrow 90"/>
          <p:cNvSpPr/>
          <p:nvPr/>
        </p:nvSpPr>
        <p:spPr>
          <a:xfrm>
            <a:off x="4390949" y="4169926"/>
            <a:ext cx="411771"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ight Arrow 91"/>
          <p:cNvSpPr/>
          <p:nvPr/>
        </p:nvSpPr>
        <p:spPr>
          <a:xfrm>
            <a:off x="2482056" y="3460727"/>
            <a:ext cx="1908897" cy="579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2701060" y="4327931"/>
            <a:ext cx="0" cy="827776"/>
          </a:xfrm>
          <a:prstGeom prst="line">
            <a:avLst/>
          </a:prstGeom>
        </p:spPr>
        <p:style>
          <a:lnRef idx="2">
            <a:schemeClr val="accent1"/>
          </a:lnRef>
          <a:fillRef idx="0">
            <a:schemeClr val="accent1"/>
          </a:fillRef>
          <a:effectRef idx="1">
            <a:schemeClr val="accent1"/>
          </a:effectRef>
          <a:fontRef idx="minor">
            <a:schemeClr val="tx1"/>
          </a:fontRef>
        </p:style>
      </p:cxnSp>
      <p:sp>
        <p:nvSpPr>
          <p:cNvPr id="168" name="Right Arrow 93"/>
          <p:cNvSpPr/>
          <p:nvPr/>
        </p:nvSpPr>
        <p:spPr>
          <a:xfrm>
            <a:off x="2701066" y="4720434"/>
            <a:ext cx="297052"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ight Arrow 94"/>
          <p:cNvSpPr/>
          <p:nvPr/>
        </p:nvSpPr>
        <p:spPr>
          <a:xfrm>
            <a:off x="2712717" y="5109993"/>
            <a:ext cx="284007"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ight Arrow 96"/>
          <p:cNvSpPr/>
          <p:nvPr/>
        </p:nvSpPr>
        <p:spPr>
          <a:xfrm>
            <a:off x="2701065" y="4331245"/>
            <a:ext cx="295657"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ight Arrow 97"/>
          <p:cNvSpPr/>
          <p:nvPr/>
        </p:nvSpPr>
        <p:spPr>
          <a:xfrm>
            <a:off x="2458748" y="4719241"/>
            <a:ext cx="242315"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ight Arrow 98"/>
          <p:cNvSpPr/>
          <p:nvPr/>
        </p:nvSpPr>
        <p:spPr>
          <a:xfrm>
            <a:off x="2458747" y="5920110"/>
            <a:ext cx="1822832" cy="558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172"/>
          <p:cNvCxnSpPr>
            <a:endCxn id="174" idx="1"/>
          </p:cNvCxnSpPr>
          <p:nvPr/>
        </p:nvCxnSpPr>
        <p:spPr>
          <a:xfrm>
            <a:off x="4288164" y="5644728"/>
            <a:ext cx="1" cy="460987"/>
          </a:xfrm>
          <a:prstGeom prst="line">
            <a:avLst/>
          </a:prstGeom>
        </p:spPr>
        <p:style>
          <a:lnRef idx="2">
            <a:schemeClr val="accent1"/>
          </a:lnRef>
          <a:fillRef idx="0">
            <a:schemeClr val="accent1"/>
          </a:fillRef>
          <a:effectRef idx="1">
            <a:schemeClr val="accent1"/>
          </a:effectRef>
          <a:fontRef idx="minor">
            <a:schemeClr val="tx1"/>
          </a:fontRef>
        </p:style>
      </p:cxnSp>
      <p:sp>
        <p:nvSpPr>
          <p:cNvPr id="174" name="Right Arrow 102"/>
          <p:cNvSpPr/>
          <p:nvPr/>
        </p:nvSpPr>
        <p:spPr>
          <a:xfrm>
            <a:off x="4288161" y="6082857"/>
            <a:ext cx="300507"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ight Arrow 103"/>
          <p:cNvSpPr/>
          <p:nvPr/>
        </p:nvSpPr>
        <p:spPr>
          <a:xfrm>
            <a:off x="4288165" y="5630194"/>
            <a:ext cx="284007"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ight Arrow 106"/>
          <p:cNvSpPr/>
          <p:nvPr/>
        </p:nvSpPr>
        <p:spPr>
          <a:xfrm>
            <a:off x="5964088" y="2939325"/>
            <a:ext cx="489389"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Right Arrow 107"/>
          <p:cNvSpPr/>
          <p:nvPr/>
        </p:nvSpPr>
        <p:spPr>
          <a:xfrm>
            <a:off x="5964088" y="3361441"/>
            <a:ext cx="504493"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Right Arrow 108"/>
          <p:cNvSpPr/>
          <p:nvPr/>
        </p:nvSpPr>
        <p:spPr>
          <a:xfrm>
            <a:off x="5964088" y="3778576"/>
            <a:ext cx="489389"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Right Arrow 109"/>
          <p:cNvSpPr/>
          <p:nvPr/>
        </p:nvSpPr>
        <p:spPr>
          <a:xfrm>
            <a:off x="5984569" y="4169926"/>
            <a:ext cx="468907"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0" name="Straight Connector 179"/>
          <p:cNvCxnSpPr/>
          <p:nvPr/>
        </p:nvCxnSpPr>
        <p:spPr>
          <a:xfrm>
            <a:off x="8079431" y="3778575"/>
            <a:ext cx="0" cy="2349996"/>
          </a:xfrm>
          <a:prstGeom prst="line">
            <a:avLst/>
          </a:prstGeom>
        </p:spPr>
        <p:style>
          <a:lnRef idx="2">
            <a:schemeClr val="accent1"/>
          </a:lnRef>
          <a:fillRef idx="0">
            <a:schemeClr val="accent1"/>
          </a:fillRef>
          <a:effectRef idx="1">
            <a:schemeClr val="accent1"/>
          </a:effectRef>
          <a:fontRef idx="minor">
            <a:schemeClr val="tx1"/>
          </a:fontRef>
        </p:style>
      </p:cxnSp>
      <p:sp>
        <p:nvSpPr>
          <p:cNvPr id="181" name="Right Arrow 113"/>
          <p:cNvSpPr/>
          <p:nvPr/>
        </p:nvSpPr>
        <p:spPr>
          <a:xfrm>
            <a:off x="5752717" y="6072512"/>
            <a:ext cx="2326715" cy="560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Right Arrow 114"/>
          <p:cNvSpPr/>
          <p:nvPr/>
        </p:nvSpPr>
        <p:spPr>
          <a:xfrm>
            <a:off x="5752717" y="5588668"/>
            <a:ext cx="2326715" cy="560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ight Arrow 115"/>
          <p:cNvSpPr/>
          <p:nvPr/>
        </p:nvSpPr>
        <p:spPr>
          <a:xfrm>
            <a:off x="7610525" y="4202040"/>
            <a:ext cx="468907"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ight Arrow 116"/>
          <p:cNvSpPr/>
          <p:nvPr/>
        </p:nvSpPr>
        <p:spPr>
          <a:xfrm>
            <a:off x="7610525" y="3787465"/>
            <a:ext cx="468907"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Right Arrow 117"/>
          <p:cNvSpPr/>
          <p:nvPr/>
        </p:nvSpPr>
        <p:spPr>
          <a:xfrm>
            <a:off x="8079432" y="4863836"/>
            <a:ext cx="304243" cy="5329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Right Arrow 118"/>
          <p:cNvSpPr/>
          <p:nvPr/>
        </p:nvSpPr>
        <p:spPr>
          <a:xfrm>
            <a:off x="1369929" y="2224129"/>
            <a:ext cx="281387"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Right Arrow 119"/>
          <p:cNvSpPr/>
          <p:nvPr/>
        </p:nvSpPr>
        <p:spPr>
          <a:xfrm>
            <a:off x="4288164" y="5155707"/>
            <a:ext cx="3791271" cy="579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ight Arrow 120"/>
          <p:cNvSpPr/>
          <p:nvPr/>
        </p:nvSpPr>
        <p:spPr>
          <a:xfrm>
            <a:off x="4281582" y="4805909"/>
            <a:ext cx="3791271" cy="579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ight Arrow 121"/>
          <p:cNvSpPr/>
          <p:nvPr/>
        </p:nvSpPr>
        <p:spPr>
          <a:xfrm>
            <a:off x="4281582" y="4347997"/>
            <a:ext cx="3791271" cy="5792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423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69008" y="169735"/>
            <a:ext cx="821792" cy="753428"/>
          </a:xfrm>
          <a:prstGeom prst="rect">
            <a:avLst/>
          </a:prstGeom>
        </p:spPr>
      </p:pic>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ko_logo-n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3" name="Oval 12"/>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Arial"/>
                <a:cs typeface="Arial"/>
              </a:rPr>
              <a:t>5</a:t>
            </a:fld>
            <a:endParaRPr lang="en-US" b="1" dirty="0">
              <a:solidFill>
                <a:srgbClr val="104B79"/>
              </a:solidFill>
              <a:latin typeface="Arial"/>
              <a:cs typeface="Arial"/>
            </a:endParaRPr>
          </a:p>
        </p:txBody>
      </p:sp>
      <p:sp>
        <p:nvSpPr>
          <p:cNvPr id="7" name="Arrow: Right 6"/>
          <p:cNvSpPr/>
          <p:nvPr/>
        </p:nvSpPr>
        <p:spPr>
          <a:xfrm>
            <a:off x="812959" y="1352254"/>
            <a:ext cx="10491890" cy="1619922"/>
          </a:xfrm>
          <a:prstGeom prst="rightArrow">
            <a:avLst/>
          </a:prstGeom>
          <a:gradFill flip="none" rotWithShape="1">
            <a:gsLst>
              <a:gs pos="0">
                <a:schemeClr val="accent1">
                  <a:lumMod val="20000"/>
                  <a:lumOff val="80000"/>
                </a:schemeClr>
              </a:gs>
              <a:gs pos="49000">
                <a:schemeClr val="accent1">
                  <a:lumMod val="60000"/>
                  <a:lumOff val="40000"/>
                </a:schemeClr>
              </a:gs>
              <a:gs pos="24000">
                <a:schemeClr val="accent1">
                  <a:lumMod val="40000"/>
                  <a:lumOff val="60000"/>
                </a:schemeClr>
              </a:gs>
              <a:gs pos="69000">
                <a:schemeClr val="accent1">
                  <a:lumMod val="75000"/>
                </a:schemeClr>
              </a:gs>
              <a:gs pos="97000">
                <a:schemeClr val="accent1">
                  <a:lumMod val="50000"/>
                  <a:alpha val="58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914403" y="5835369"/>
            <a:ext cx="10408356" cy="369332"/>
          </a:xfrm>
          <a:prstGeom prst="rect">
            <a:avLst/>
          </a:prstGeom>
          <a:noFill/>
          <a:ln>
            <a:solidFill>
              <a:schemeClr val="accent1"/>
            </a:solidFill>
          </a:ln>
        </p:spPr>
        <p:txBody>
          <a:bodyPr wrap="square" rtlCol="0">
            <a:spAutoFit/>
          </a:bodyPr>
          <a:lstStyle/>
          <a:p>
            <a:pPr algn="ctr"/>
            <a:r>
              <a:rPr lang="en-US" dirty="0"/>
              <a:t>IT Infrastructure</a:t>
            </a:r>
          </a:p>
        </p:txBody>
      </p:sp>
      <p:sp>
        <p:nvSpPr>
          <p:cNvPr id="9" name="TextBox 8"/>
          <p:cNvSpPr txBox="1"/>
          <p:nvPr/>
        </p:nvSpPr>
        <p:spPr>
          <a:xfrm>
            <a:off x="914403" y="5420515"/>
            <a:ext cx="10408356" cy="369332"/>
          </a:xfrm>
          <a:prstGeom prst="rect">
            <a:avLst/>
          </a:prstGeom>
          <a:noFill/>
          <a:ln>
            <a:solidFill>
              <a:schemeClr val="accent1"/>
            </a:solidFill>
          </a:ln>
        </p:spPr>
        <p:txBody>
          <a:bodyPr wrap="square" rtlCol="0">
            <a:spAutoFit/>
          </a:bodyPr>
          <a:lstStyle/>
          <a:p>
            <a:pPr algn="ctr"/>
            <a:r>
              <a:rPr lang="en-US" dirty="0"/>
              <a:t>Security, Data Quality, Workflow Management, Data Management, Resource Management</a:t>
            </a:r>
          </a:p>
        </p:txBody>
      </p:sp>
      <p:sp>
        <p:nvSpPr>
          <p:cNvPr id="15" name="TextBox 14"/>
          <p:cNvSpPr txBox="1"/>
          <p:nvPr/>
        </p:nvSpPr>
        <p:spPr>
          <a:xfrm>
            <a:off x="9030283" y="2652996"/>
            <a:ext cx="1542602" cy="1200329"/>
          </a:xfrm>
          <a:prstGeom prst="rect">
            <a:avLst/>
          </a:prstGeom>
          <a:noFill/>
        </p:spPr>
        <p:txBody>
          <a:bodyPr wrap="none" rtlCol="0">
            <a:spAutoFit/>
          </a:bodyPr>
          <a:lstStyle/>
          <a:p>
            <a:r>
              <a:rPr lang="en-US" sz="1200" dirty="0"/>
              <a:t>Data Products:</a:t>
            </a:r>
          </a:p>
          <a:p>
            <a:pPr marL="285750" indent="-285750">
              <a:buFont typeface="Arial" charset="0"/>
              <a:buChar char="•"/>
            </a:pPr>
            <a:r>
              <a:rPr lang="en-US" sz="1200" dirty="0"/>
              <a:t>Predictions</a:t>
            </a:r>
          </a:p>
          <a:p>
            <a:pPr marL="285750" indent="-285750">
              <a:buFont typeface="Arial" charset="0"/>
              <a:buChar char="•"/>
            </a:pPr>
            <a:r>
              <a:rPr lang="en-US" sz="1200" dirty="0"/>
              <a:t>Models</a:t>
            </a:r>
          </a:p>
          <a:p>
            <a:pPr marL="285750" indent="-285750">
              <a:buFont typeface="Arial" charset="0"/>
              <a:buChar char="•"/>
            </a:pPr>
            <a:r>
              <a:rPr lang="en-US" sz="1200" dirty="0"/>
              <a:t>Visualizations</a:t>
            </a:r>
          </a:p>
          <a:p>
            <a:pPr marL="285750" indent="-285750">
              <a:buFont typeface="Arial" charset="0"/>
              <a:buChar char="•"/>
            </a:pPr>
            <a:r>
              <a:rPr lang="en-US" sz="1200" dirty="0"/>
              <a:t>Decision Analysis</a:t>
            </a:r>
          </a:p>
          <a:p>
            <a:pPr marL="285750" indent="-285750">
              <a:buFont typeface="Arial" charset="0"/>
              <a:buChar char="•"/>
            </a:pPr>
            <a:r>
              <a:rPr lang="en-US" sz="1200" dirty="0"/>
              <a:t>Wiki</a:t>
            </a:r>
          </a:p>
        </p:txBody>
      </p:sp>
      <p:sp>
        <p:nvSpPr>
          <p:cNvPr id="16" name="TextBox 15"/>
          <p:cNvSpPr txBox="1"/>
          <p:nvPr/>
        </p:nvSpPr>
        <p:spPr>
          <a:xfrm>
            <a:off x="912275" y="2562186"/>
            <a:ext cx="2017091" cy="2492990"/>
          </a:xfrm>
          <a:prstGeom prst="rect">
            <a:avLst/>
          </a:prstGeom>
          <a:noFill/>
        </p:spPr>
        <p:txBody>
          <a:bodyPr wrap="none" rtlCol="0">
            <a:spAutoFit/>
          </a:bodyPr>
          <a:lstStyle/>
          <a:p>
            <a:r>
              <a:rPr lang="en-US" sz="1200" dirty="0"/>
              <a:t>Sources:</a:t>
            </a:r>
          </a:p>
          <a:p>
            <a:pPr marL="285750" indent="-285750">
              <a:buFont typeface="Arial" charset="0"/>
              <a:buChar char="•"/>
            </a:pPr>
            <a:r>
              <a:rPr lang="en-US" sz="1200" dirty="0"/>
              <a:t>Sensor</a:t>
            </a:r>
          </a:p>
          <a:p>
            <a:pPr marL="285750" indent="-285750">
              <a:buFont typeface="Arial" charset="0"/>
              <a:buChar char="•"/>
            </a:pPr>
            <a:r>
              <a:rPr lang="en-US" sz="1200" dirty="0"/>
              <a:t>Experimental</a:t>
            </a:r>
          </a:p>
          <a:p>
            <a:pPr marL="285750" indent="-285750">
              <a:buFont typeface="Arial" charset="0"/>
              <a:buChar char="•"/>
            </a:pPr>
            <a:r>
              <a:rPr lang="en-US" sz="1200" dirty="0"/>
              <a:t>Computed</a:t>
            </a:r>
            <a:br>
              <a:rPr lang="en-US" sz="1200" dirty="0"/>
            </a:br>
            <a:r>
              <a:rPr lang="en-US" sz="1200" dirty="0"/>
              <a:t> (modeling &amp; simulation)</a:t>
            </a:r>
          </a:p>
          <a:p>
            <a:r>
              <a:rPr lang="en-US" sz="1200" dirty="0"/>
              <a:t>Forms:</a:t>
            </a:r>
          </a:p>
          <a:p>
            <a:pPr marL="285750" indent="-285750">
              <a:buFont typeface="Arial" charset="0"/>
              <a:buChar char="•"/>
            </a:pPr>
            <a:r>
              <a:rPr lang="en-US" sz="1200" dirty="0"/>
              <a:t>Digital</a:t>
            </a:r>
          </a:p>
          <a:p>
            <a:pPr marL="285750" indent="-285750">
              <a:buFont typeface="Arial" charset="0"/>
              <a:buChar char="•"/>
            </a:pPr>
            <a:r>
              <a:rPr lang="en-US" sz="1200" dirty="0"/>
              <a:t>Text</a:t>
            </a:r>
          </a:p>
          <a:p>
            <a:pPr marL="285750" indent="-285750">
              <a:buFont typeface="Arial" charset="0"/>
              <a:buChar char="•"/>
            </a:pPr>
            <a:r>
              <a:rPr lang="en-US" sz="1200" dirty="0"/>
              <a:t>Visual</a:t>
            </a:r>
          </a:p>
          <a:p>
            <a:r>
              <a:rPr lang="en-US" sz="1200" dirty="0"/>
              <a:t>Organization:</a:t>
            </a:r>
          </a:p>
          <a:p>
            <a:pPr marL="285750" indent="-285750">
              <a:buFont typeface="Arial" charset="0"/>
              <a:buChar char="•"/>
            </a:pPr>
            <a:r>
              <a:rPr lang="en-US" sz="1200" dirty="0"/>
              <a:t>Structured</a:t>
            </a:r>
          </a:p>
          <a:p>
            <a:pPr marL="285750" indent="-285750">
              <a:buFont typeface="Arial" charset="0"/>
              <a:buChar char="•"/>
            </a:pPr>
            <a:r>
              <a:rPr lang="en-US" sz="1200" dirty="0"/>
              <a:t>Semi-Structured</a:t>
            </a:r>
          </a:p>
          <a:p>
            <a:pPr marL="285750" indent="-285750">
              <a:buFont typeface="Arial" charset="0"/>
              <a:buChar char="•"/>
            </a:pPr>
            <a:r>
              <a:rPr lang="en-US" sz="1200" dirty="0"/>
              <a:t>Unstructured</a:t>
            </a:r>
          </a:p>
        </p:txBody>
      </p:sp>
      <p:sp>
        <p:nvSpPr>
          <p:cNvPr id="17" name="TextBox 16"/>
          <p:cNvSpPr txBox="1"/>
          <p:nvPr/>
        </p:nvSpPr>
        <p:spPr>
          <a:xfrm>
            <a:off x="2951077" y="2661912"/>
            <a:ext cx="1310487" cy="2677656"/>
          </a:xfrm>
          <a:prstGeom prst="rect">
            <a:avLst/>
          </a:prstGeom>
          <a:noFill/>
        </p:spPr>
        <p:txBody>
          <a:bodyPr wrap="none" rtlCol="0">
            <a:spAutoFit/>
          </a:bodyPr>
          <a:lstStyle/>
          <a:p>
            <a:r>
              <a:rPr lang="en-US" sz="1200" dirty="0"/>
              <a:t>Functions:</a:t>
            </a:r>
          </a:p>
          <a:p>
            <a:pPr marL="285750" indent="-285750">
              <a:buFont typeface="Arial" charset="0"/>
              <a:buChar char="•"/>
            </a:pPr>
            <a:r>
              <a:rPr lang="en-US" sz="1200" dirty="0"/>
              <a:t>Governance</a:t>
            </a:r>
          </a:p>
          <a:p>
            <a:pPr marL="285750" indent="-285750">
              <a:buFont typeface="Arial" charset="0"/>
              <a:buChar char="•"/>
            </a:pPr>
            <a:r>
              <a:rPr lang="en-US" sz="1200" dirty="0"/>
              <a:t>Taxonomy</a:t>
            </a:r>
          </a:p>
          <a:p>
            <a:pPr marL="285750" indent="-285750">
              <a:buFont typeface="Arial" charset="0"/>
              <a:buChar char="•"/>
            </a:pPr>
            <a:r>
              <a:rPr lang="en-US" sz="1200" dirty="0"/>
              <a:t>Ontology</a:t>
            </a:r>
          </a:p>
          <a:p>
            <a:pPr marL="285750" indent="-285750">
              <a:buFont typeface="Arial" charset="0"/>
              <a:buChar char="•"/>
            </a:pPr>
            <a:r>
              <a:rPr lang="en-US" sz="1200" dirty="0" err="1"/>
              <a:t>Comm</a:t>
            </a:r>
            <a:r>
              <a:rPr lang="en-US" sz="1200" dirty="0"/>
              <a:t> Plan</a:t>
            </a:r>
          </a:p>
          <a:p>
            <a:pPr marL="285750" indent="-285750">
              <a:buFont typeface="Arial" charset="0"/>
              <a:buChar char="•"/>
            </a:pPr>
            <a:r>
              <a:rPr lang="en-US" sz="1200" dirty="0"/>
              <a:t>Operations</a:t>
            </a:r>
            <a:br>
              <a:rPr lang="en-US" sz="1200" dirty="0"/>
            </a:br>
            <a:r>
              <a:rPr lang="en-US" sz="1200" dirty="0"/>
              <a:t>Management</a:t>
            </a:r>
          </a:p>
          <a:p>
            <a:pPr marL="285750" indent="-285750">
              <a:buFont typeface="Arial" charset="0"/>
              <a:buChar char="•"/>
            </a:pPr>
            <a:r>
              <a:rPr lang="en-US" sz="1200" dirty="0"/>
              <a:t>Security</a:t>
            </a:r>
          </a:p>
          <a:p>
            <a:pPr marL="285750" indent="-285750">
              <a:buFont typeface="Arial" charset="0"/>
              <a:buChar char="•"/>
            </a:pPr>
            <a:r>
              <a:rPr lang="en-US" sz="1200" dirty="0"/>
              <a:t>Master Data</a:t>
            </a:r>
            <a:br>
              <a:rPr lang="en-US" sz="1200" dirty="0"/>
            </a:br>
            <a:r>
              <a:rPr lang="en-US" sz="1200" dirty="0"/>
              <a:t>Management</a:t>
            </a:r>
          </a:p>
          <a:p>
            <a:pPr marL="285750" indent="-285750">
              <a:buFont typeface="Arial" charset="0"/>
              <a:buChar char="•"/>
            </a:pPr>
            <a:r>
              <a:rPr lang="en-US" sz="1200" dirty="0"/>
              <a:t>Content</a:t>
            </a:r>
            <a:br>
              <a:rPr lang="en-US" sz="1200" dirty="0"/>
            </a:br>
            <a:r>
              <a:rPr lang="en-US" sz="1200" dirty="0"/>
              <a:t>Management</a:t>
            </a:r>
          </a:p>
          <a:p>
            <a:pPr marL="285750" indent="-285750">
              <a:buFont typeface="Arial" charset="0"/>
              <a:buChar char="•"/>
            </a:pPr>
            <a:r>
              <a:rPr lang="en-US" sz="1200" dirty="0"/>
              <a:t>Metadata</a:t>
            </a:r>
          </a:p>
          <a:p>
            <a:pPr marL="285750" indent="-285750">
              <a:buFont typeface="Arial" charset="0"/>
              <a:buChar char="•"/>
            </a:pPr>
            <a:r>
              <a:rPr lang="en-US" sz="1200" dirty="0"/>
              <a:t>Data Quality</a:t>
            </a:r>
          </a:p>
        </p:txBody>
      </p:sp>
      <p:sp>
        <p:nvSpPr>
          <p:cNvPr id="18" name="TextBox 17"/>
          <p:cNvSpPr txBox="1"/>
          <p:nvPr/>
        </p:nvSpPr>
        <p:spPr>
          <a:xfrm>
            <a:off x="4661637" y="2652989"/>
            <a:ext cx="1653530" cy="1938992"/>
          </a:xfrm>
          <a:prstGeom prst="rect">
            <a:avLst/>
          </a:prstGeom>
          <a:noFill/>
        </p:spPr>
        <p:txBody>
          <a:bodyPr wrap="none" rtlCol="0">
            <a:spAutoFit/>
          </a:bodyPr>
          <a:lstStyle/>
          <a:p>
            <a:r>
              <a:rPr lang="en-US" sz="1200" dirty="0"/>
              <a:t>Tools &amp; Environments:</a:t>
            </a:r>
          </a:p>
          <a:p>
            <a:pPr marL="285750" indent="-285750">
              <a:buFont typeface="Arial" charset="0"/>
              <a:buChar char="•"/>
            </a:pPr>
            <a:r>
              <a:rPr lang="en-US" sz="1200" dirty="0"/>
              <a:t>Large scale storage</a:t>
            </a:r>
          </a:p>
          <a:p>
            <a:pPr marL="285750" indent="-285750">
              <a:buFont typeface="Arial" charset="0"/>
              <a:buChar char="•"/>
            </a:pPr>
            <a:r>
              <a:rPr lang="en-US" sz="1200" dirty="0"/>
              <a:t>RDBMS</a:t>
            </a:r>
          </a:p>
          <a:p>
            <a:pPr marL="285750" indent="-285750">
              <a:buFont typeface="Arial" charset="0"/>
              <a:buChar char="•"/>
            </a:pPr>
            <a:r>
              <a:rPr lang="en-US" sz="1200" dirty="0"/>
              <a:t>Parallel RDBMS</a:t>
            </a:r>
          </a:p>
          <a:p>
            <a:pPr marL="285750" indent="-285750">
              <a:buFont typeface="Arial" charset="0"/>
              <a:buChar char="•"/>
            </a:pPr>
            <a:r>
              <a:rPr lang="en-US" sz="1200" dirty="0"/>
              <a:t>NOSQL</a:t>
            </a:r>
          </a:p>
          <a:p>
            <a:pPr marL="285750" indent="-285750">
              <a:buFont typeface="Arial" charset="0"/>
              <a:buChar char="•"/>
            </a:pPr>
            <a:r>
              <a:rPr lang="en-US" sz="1200" dirty="0"/>
              <a:t>Hadoop</a:t>
            </a:r>
          </a:p>
          <a:p>
            <a:r>
              <a:rPr lang="en-US" sz="1200" dirty="0"/>
              <a:t>Organization:</a:t>
            </a:r>
          </a:p>
          <a:p>
            <a:pPr marL="285750" indent="-285750">
              <a:buFont typeface="Arial" charset="0"/>
              <a:buChar char="•"/>
            </a:pPr>
            <a:r>
              <a:rPr lang="en-US" sz="1200" dirty="0"/>
              <a:t>Structured</a:t>
            </a:r>
          </a:p>
          <a:p>
            <a:pPr marL="285750" indent="-285750">
              <a:buFont typeface="Arial" charset="0"/>
              <a:buChar char="•"/>
            </a:pPr>
            <a:r>
              <a:rPr lang="en-US" sz="1200" dirty="0"/>
              <a:t>Semi-Structured</a:t>
            </a:r>
          </a:p>
          <a:p>
            <a:pPr marL="285750" indent="-285750">
              <a:buFont typeface="Arial" charset="0"/>
              <a:buChar char="•"/>
            </a:pPr>
            <a:r>
              <a:rPr lang="en-US" sz="1200" dirty="0"/>
              <a:t>Unstructured</a:t>
            </a:r>
          </a:p>
        </p:txBody>
      </p:sp>
      <p:sp>
        <p:nvSpPr>
          <p:cNvPr id="19" name="TextBox 18"/>
          <p:cNvSpPr txBox="1"/>
          <p:nvPr/>
        </p:nvSpPr>
        <p:spPr>
          <a:xfrm>
            <a:off x="6802455" y="2646540"/>
            <a:ext cx="1806713" cy="2862322"/>
          </a:xfrm>
          <a:prstGeom prst="rect">
            <a:avLst/>
          </a:prstGeom>
          <a:noFill/>
        </p:spPr>
        <p:txBody>
          <a:bodyPr wrap="none" rtlCol="0">
            <a:spAutoFit/>
          </a:bodyPr>
          <a:lstStyle/>
          <a:p>
            <a:r>
              <a:rPr lang="en-US" sz="1200" dirty="0"/>
              <a:t>Tools &amp; Environments:</a:t>
            </a:r>
          </a:p>
          <a:p>
            <a:pPr marL="285750" indent="-285750">
              <a:buFont typeface="Arial" charset="0"/>
              <a:buChar char="•"/>
            </a:pPr>
            <a:r>
              <a:rPr lang="en-US" sz="1200" dirty="0"/>
              <a:t>Computation &amp; data</a:t>
            </a:r>
            <a:br>
              <a:rPr lang="en-US" sz="1200" dirty="0"/>
            </a:br>
            <a:r>
              <a:rPr lang="en-US" sz="1200" dirty="0"/>
              <a:t>access</a:t>
            </a:r>
          </a:p>
          <a:p>
            <a:pPr marL="285750" indent="-285750">
              <a:buFont typeface="Arial" charset="0"/>
              <a:buChar char="•"/>
            </a:pPr>
            <a:r>
              <a:rPr lang="en-US" sz="1200" dirty="0"/>
              <a:t>Data Mining</a:t>
            </a:r>
          </a:p>
          <a:p>
            <a:pPr marL="285750" indent="-285750">
              <a:buFont typeface="Arial" charset="0"/>
              <a:buChar char="•"/>
            </a:pPr>
            <a:r>
              <a:rPr lang="en-US" sz="1200" dirty="0"/>
              <a:t>Text Mining</a:t>
            </a:r>
          </a:p>
          <a:p>
            <a:pPr marL="285750" indent="-285750">
              <a:buFont typeface="Arial" charset="0"/>
              <a:buChar char="•"/>
            </a:pPr>
            <a:r>
              <a:rPr lang="en-US" sz="1200" dirty="0"/>
              <a:t>Optimization</a:t>
            </a:r>
          </a:p>
          <a:p>
            <a:pPr marL="285750" indent="-285750">
              <a:buFont typeface="Arial" charset="0"/>
              <a:buChar char="•"/>
            </a:pPr>
            <a:r>
              <a:rPr lang="en-US" sz="1200" dirty="0"/>
              <a:t>Neural Net </a:t>
            </a:r>
          </a:p>
          <a:p>
            <a:pPr marL="285750" indent="-285750">
              <a:buFont typeface="Arial" charset="0"/>
              <a:buChar char="•"/>
            </a:pPr>
            <a:r>
              <a:rPr lang="en-US" sz="1200" dirty="0"/>
              <a:t>ML Algorithms</a:t>
            </a:r>
          </a:p>
          <a:p>
            <a:pPr marL="285750" indent="-285750">
              <a:buFont typeface="Arial" charset="0"/>
              <a:buChar char="•"/>
            </a:pPr>
            <a:r>
              <a:rPr lang="en-US" sz="1200" dirty="0"/>
              <a:t>Visualization</a:t>
            </a:r>
          </a:p>
          <a:p>
            <a:r>
              <a:rPr lang="en-US" sz="1200" dirty="0"/>
              <a:t>Access Pattern:</a:t>
            </a:r>
          </a:p>
          <a:p>
            <a:pPr marL="285750" indent="-285750">
              <a:buFont typeface="Arial" charset="0"/>
              <a:buChar char="•"/>
            </a:pPr>
            <a:r>
              <a:rPr lang="en-US" sz="1200" dirty="0"/>
              <a:t>Structured</a:t>
            </a:r>
          </a:p>
          <a:p>
            <a:pPr marL="285750" indent="-285750">
              <a:buFont typeface="Arial" charset="0"/>
              <a:buChar char="•"/>
            </a:pPr>
            <a:r>
              <a:rPr lang="en-US" sz="1200" dirty="0"/>
              <a:t>Semi-Structured</a:t>
            </a:r>
          </a:p>
          <a:p>
            <a:pPr marL="285750" indent="-285750">
              <a:buFont typeface="Arial" charset="0"/>
              <a:buChar char="•"/>
            </a:pPr>
            <a:r>
              <a:rPr lang="en-US" sz="1200" dirty="0"/>
              <a:t>Unstructured</a:t>
            </a:r>
          </a:p>
          <a:p>
            <a:pPr marL="285750" indent="-285750">
              <a:buFont typeface="Arial" charset="0"/>
              <a:buChar char="•"/>
            </a:pPr>
            <a:r>
              <a:rPr lang="en-US" sz="1200" dirty="0"/>
              <a:t>Predictable</a:t>
            </a:r>
          </a:p>
          <a:p>
            <a:pPr marL="285750" indent="-285750">
              <a:buFont typeface="Arial" charset="0"/>
              <a:buChar char="•"/>
            </a:pPr>
            <a:r>
              <a:rPr lang="en-US" sz="1200" dirty="0"/>
              <a:t>Unpredictable</a:t>
            </a:r>
          </a:p>
        </p:txBody>
      </p:sp>
      <p:sp>
        <p:nvSpPr>
          <p:cNvPr id="20" name="TextBox 19"/>
          <p:cNvSpPr txBox="1"/>
          <p:nvPr/>
        </p:nvSpPr>
        <p:spPr>
          <a:xfrm>
            <a:off x="847315" y="1797011"/>
            <a:ext cx="1200970" cy="738664"/>
          </a:xfrm>
          <a:prstGeom prst="rect">
            <a:avLst/>
          </a:prstGeom>
          <a:noFill/>
          <a:ln>
            <a:solidFill>
              <a:schemeClr val="accent1"/>
            </a:solidFill>
          </a:ln>
        </p:spPr>
        <p:txBody>
          <a:bodyPr wrap="none" rtlCol="0">
            <a:spAutoFit/>
          </a:bodyPr>
          <a:lstStyle/>
          <a:p>
            <a:pPr algn="ctr"/>
            <a:r>
              <a:rPr lang="en-US" sz="1400" dirty="0"/>
              <a:t>Data </a:t>
            </a:r>
            <a:br>
              <a:rPr lang="en-US" sz="1400" dirty="0"/>
            </a:br>
            <a:r>
              <a:rPr lang="en-US" sz="1400" dirty="0"/>
              <a:t>Acquisition &amp; </a:t>
            </a:r>
            <a:br>
              <a:rPr lang="en-US" sz="1400" dirty="0"/>
            </a:br>
            <a:r>
              <a:rPr lang="en-US" sz="1400" dirty="0"/>
              <a:t>Creation</a:t>
            </a:r>
          </a:p>
        </p:txBody>
      </p:sp>
      <p:sp>
        <p:nvSpPr>
          <p:cNvPr id="21" name="TextBox 20"/>
          <p:cNvSpPr txBox="1"/>
          <p:nvPr/>
        </p:nvSpPr>
        <p:spPr>
          <a:xfrm>
            <a:off x="2926244" y="1907449"/>
            <a:ext cx="1165541" cy="523220"/>
          </a:xfrm>
          <a:prstGeom prst="rect">
            <a:avLst/>
          </a:prstGeom>
          <a:noFill/>
          <a:ln>
            <a:solidFill>
              <a:schemeClr val="accent1"/>
            </a:solidFill>
          </a:ln>
        </p:spPr>
        <p:txBody>
          <a:bodyPr wrap="none" rtlCol="0">
            <a:spAutoFit/>
          </a:bodyPr>
          <a:lstStyle/>
          <a:p>
            <a:pPr algn="ctr"/>
            <a:r>
              <a:rPr lang="en-US" sz="1400" dirty="0"/>
              <a:t>Data </a:t>
            </a:r>
            <a:br>
              <a:rPr lang="en-US" sz="1400" dirty="0"/>
            </a:br>
            <a:r>
              <a:rPr lang="en-US" sz="1400" dirty="0"/>
              <a:t>Management</a:t>
            </a:r>
          </a:p>
        </p:txBody>
      </p:sp>
      <p:sp>
        <p:nvSpPr>
          <p:cNvPr id="22" name="TextBox 21"/>
          <p:cNvSpPr txBox="1"/>
          <p:nvPr/>
        </p:nvSpPr>
        <p:spPr>
          <a:xfrm>
            <a:off x="4813779" y="1878291"/>
            <a:ext cx="1155898" cy="523220"/>
          </a:xfrm>
          <a:prstGeom prst="rect">
            <a:avLst/>
          </a:prstGeom>
          <a:noFill/>
          <a:ln>
            <a:solidFill>
              <a:schemeClr val="accent1"/>
            </a:solidFill>
          </a:ln>
        </p:spPr>
        <p:txBody>
          <a:bodyPr wrap="none" rtlCol="0">
            <a:spAutoFit/>
          </a:bodyPr>
          <a:lstStyle/>
          <a:p>
            <a:pPr algn="ctr"/>
            <a:r>
              <a:rPr lang="en-US" sz="1400" dirty="0"/>
              <a:t>Data </a:t>
            </a:r>
            <a:br>
              <a:rPr lang="en-US" sz="1400" dirty="0"/>
            </a:br>
            <a:r>
              <a:rPr lang="en-US" sz="1400" dirty="0"/>
              <a:t>Warehousing</a:t>
            </a:r>
          </a:p>
        </p:txBody>
      </p:sp>
      <p:sp>
        <p:nvSpPr>
          <p:cNvPr id="23" name="TextBox 22"/>
          <p:cNvSpPr txBox="1"/>
          <p:nvPr/>
        </p:nvSpPr>
        <p:spPr>
          <a:xfrm>
            <a:off x="6798347" y="1789398"/>
            <a:ext cx="1882547" cy="738664"/>
          </a:xfrm>
          <a:prstGeom prst="rect">
            <a:avLst/>
          </a:prstGeom>
          <a:noFill/>
          <a:ln>
            <a:solidFill>
              <a:schemeClr val="accent1"/>
            </a:solidFill>
          </a:ln>
        </p:spPr>
        <p:txBody>
          <a:bodyPr wrap="none" rtlCol="0">
            <a:spAutoFit/>
          </a:bodyPr>
          <a:lstStyle/>
          <a:p>
            <a:pPr algn="ctr"/>
            <a:r>
              <a:rPr lang="en-US" sz="1400" dirty="0"/>
              <a:t>Data </a:t>
            </a:r>
            <a:br>
              <a:rPr lang="en-US" sz="1400" dirty="0"/>
            </a:br>
            <a:r>
              <a:rPr lang="en-US" sz="1400" dirty="0"/>
              <a:t>Analytics, BI</a:t>
            </a:r>
            <a:br>
              <a:rPr lang="en-US" sz="1400" dirty="0"/>
            </a:br>
            <a:r>
              <a:rPr lang="en-US" sz="1400" dirty="0"/>
              <a:t>(Knowledge Extraction)</a:t>
            </a:r>
          </a:p>
        </p:txBody>
      </p:sp>
      <p:sp>
        <p:nvSpPr>
          <p:cNvPr id="24" name="TextBox 23"/>
          <p:cNvSpPr txBox="1"/>
          <p:nvPr/>
        </p:nvSpPr>
        <p:spPr>
          <a:xfrm>
            <a:off x="9030284" y="1806706"/>
            <a:ext cx="1439333" cy="738664"/>
          </a:xfrm>
          <a:prstGeom prst="rect">
            <a:avLst/>
          </a:prstGeom>
          <a:noFill/>
          <a:ln>
            <a:solidFill>
              <a:schemeClr val="accent1"/>
            </a:solidFill>
          </a:ln>
        </p:spPr>
        <p:txBody>
          <a:bodyPr wrap="square" rtlCol="0">
            <a:spAutoFit/>
          </a:bodyPr>
          <a:lstStyle/>
          <a:p>
            <a:pPr algn="ctr"/>
            <a:r>
              <a:rPr lang="en-US" sz="1400" dirty="0"/>
              <a:t>Knowledge</a:t>
            </a:r>
            <a:br>
              <a:rPr lang="en-US" sz="1400" dirty="0"/>
            </a:br>
            <a:r>
              <a:rPr lang="en-US" sz="1400" dirty="0"/>
              <a:t>Presentation and Visualization</a:t>
            </a:r>
          </a:p>
        </p:txBody>
      </p:sp>
      <p:sp>
        <p:nvSpPr>
          <p:cNvPr id="25" name="TextBox 24"/>
          <p:cNvSpPr txBox="1"/>
          <p:nvPr/>
        </p:nvSpPr>
        <p:spPr>
          <a:xfrm>
            <a:off x="4025404" y="416843"/>
            <a:ext cx="4180953" cy="584775"/>
          </a:xfrm>
          <a:prstGeom prst="rect">
            <a:avLst/>
          </a:prstGeom>
          <a:noFill/>
        </p:spPr>
        <p:txBody>
          <a:bodyPr wrap="none" rtlCol="0">
            <a:spAutoFit/>
          </a:bodyPr>
          <a:lstStyle/>
          <a:p>
            <a:r>
              <a:rPr lang="en-US" sz="3200" dirty="0"/>
              <a:t>Knowledge Architecture</a:t>
            </a:r>
          </a:p>
        </p:txBody>
      </p:sp>
      <p:sp>
        <p:nvSpPr>
          <p:cNvPr id="26" name="Oval 25"/>
          <p:cNvSpPr/>
          <p:nvPr/>
        </p:nvSpPr>
        <p:spPr>
          <a:xfrm>
            <a:off x="131912" y="1959665"/>
            <a:ext cx="437525" cy="4133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778" y="2009096"/>
            <a:ext cx="610424" cy="276999"/>
          </a:xfrm>
          <a:prstGeom prst="rect">
            <a:avLst/>
          </a:prstGeom>
          <a:noFill/>
        </p:spPr>
        <p:txBody>
          <a:bodyPr wrap="none" rtlCol="0">
            <a:spAutoFit/>
          </a:bodyPr>
          <a:lstStyle/>
          <a:p>
            <a:r>
              <a:rPr lang="en-US" sz="1200" dirty="0"/>
              <a:t>Source</a:t>
            </a:r>
          </a:p>
        </p:txBody>
      </p:sp>
      <p:sp>
        <p:nvSpPr>
          <p:cNvPr id="28" name="TextBox 27"/>
          <p:cNvSpPr txBox="1"/>
          <p:nvPr/>
        </p:nvSpPr>
        <p:spPr>
          <a:xfrm>
            <a:off x="11323491" y="2027848"/>
            <a:ext cx="473808" cy="276999"/>
          </a:xfrm>
          <a:prstGeom prst="rect">
            <a:avLst/>
          </a:prstGeom>
          <a:noFill/>
        </p:spPr>
        <p:txBody>
          <a:bodyPr wrap="none" rtlCol="0">
            <a:spAutoFit/>
          </a:bodyPr>
          <a:lstStyle/>
          <a:p>
            <a:r>
              <a:rPr lang="en-US" sz="1200" dirty="0"/>
              <a:t>User</a:t>
            </a:r>
          </a:p>
        </p:txBody>
      </p:sp>
      <p:cxnSp>
        <p:nvCxnSpPr>
          <p:cNvPr id="29" name="Straight Arrow Connector 28"/>
          <p:cNvCxnSpPr>
            <a:endCxn id="20" idx="1"/>
          </p:cNvCxnSpPr>
          <p:nvPr/>
        </p:nvCxnSpPr>
        <p:spPr>
          <a:xfrm>
            <a:off x="569441" y="2162215"/>
            <a:ext cx="277874" cy="4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1360776" y="1955537"/>
            <a:ext cx="437525" cy="4133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70727" y="1276507"/>
            <a:ext cx="9598890" cy="369332"/>
          </a:xfrm>
          <a:prstGeom prst="rect">
            <a:avLst/>
          </a:prstGeom>
          <a:noFill/>
        </p:spPr>
        <p:txBody>
          <a:bodyPr wrap="square" rtlCol="0">
            <a:spAutoFit/>
          </a:bodyPr>
          <a:lstStyle/>
          <a:p>
            <a:r>
              <a:rPr lang="en-US" dirty="0"/>
              <a:t>Knowledge Management                             Knowledge Informatics                        Data Science</a:t>
            </a:r>
          </a:p>
        </p:txBody>
      </p:sp>
    </p:spTree>
    <p:extLst>
      <p:ext uri="{BB962C8B-B14F-4D97-AF65-F5344CB8AC3E}">
        <p14:creationId xmlns:p14="http://schemas.microsoft.com/office/powerpoint/2010/main" val="225871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solidFill>
                  <a:schemeClr val="tx2">
                    <a:lumMod val="75000"/>
                  </a:schemeClr>
                </a:solidFill>
                <a:latin typeface="+mn-lt"/>
                <a:cs typeface="Arial"/>
              </a:rPr>
              <a:t>Knowledge Architecture: The Next Phase</a:t>
            </a:r>
            <a:endParaRPr lang="en-US" dirty="0">
              <a:latin typeface="+mn-lt"/>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92121" y="129121"/>
            <a:ext cx="821792" cy="753428"/>
          </a:xfrm>
          <a:prstGeom prst="rect">
            <a:avLst/>
          </a:prstGeom>
        </p:spPr>
      </p:pic>
      <p:sp>
        <p:nvSpPr>
          <p:cNvPr id="7" name="Rectangle 6"/>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ko_logo-n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9" name="Oval 8"/>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Arial"/>
                <a:cs typeface="Arial"/>
              </a:rPr>
              <a:t>6</a:t>
            </a:fld>
            <a:endParaRPr lang="en-US" b="1" dirty="0">
              <a:solidFill>
                <a:srgbClr val="104B79"/>
              </a:solidFill>
              <a:latin typeface="Arial"/>
              <a:cs typeface="Arial"/>
            </a:endParaRPr>
          </a:p>
        </p:txBody>
      </p:sp>
      <p:pic>
        <p:nvPicPr>
          <p:cNvPr id="3" name="Picture 2" descr="UseCas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1" y="3263091"/>
            <a:ext cx="8321042" cy="2863073"/>
          </a:xfrm>
          <a:prstGeom prst="rect">
            <a:avLst/>
          </a:prstGeom>
        </p:spPr>
      </p:pic>
      <p:pic>
        <p:nvPicPr>
          <p:cNvPr id="4" name="Picture 3" descr="CognitiveComput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6784" y="1237527"/>
            <a:ext cx="3011670" cy="2152397"/>
          </a:xfrm>
          <a:prstGeom prst="rect">
            <a:avLst/>
          </a:prstGeom>
        </p:spPr>
      </p:pic>
    </p:spTree>
    <p:extLst>
      <p:ext uri="{BB962C8B-B14F-4D97-AF65-F5344CB8AC3E}">
        <p14:creationId xmlns:p14="http://schemas.microsoft.com/office/powerpoint/2010/main" val="100811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92121" y="129121"/>
            <a:ext cx="821792" cy="753428"/>
          </a:xfrm>
          <a:prstGeom prst="rect">
            <a:avLst/>
          </a:prstGeom>
        </p:spPr>
      </p:pic>
      <p:sp>
        <p:nvSpPr>
          <p:cNvPr id="9" name="Oval 8"/>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2" name="Title 1"/>
          <p:cNvSpPr>
            <a:spLocks noGrp="1"/>
          </p:cNvSpPr>
          <p:nvPr>
            <p:ph type="title"/>
          </p:nvPr>
        </p:nvSpPr>
        <p:spPr>
          <a:xfrm>
            <a:off x="559558" y="201511"/>
            <a:ext cx="9306888" cy="911225"/>
          </a:xfrm>
        </p:spPr>
        <p:txBody>
          <a:bodyPr>
            <a:normAutofit fontScale="90000"/>
          </a:bodyPr>
          <a:lstStyle/>
          <a:p>
            <a:r>
              <a:rPr lang="en-US" sz="3200" dirty="0">
                <a:solidFill>
                  <a:schemeClr val="tx2">
                    <a:lumMod val="75000"/>
                  </a:schemeClr>
                </a:solidFill>
                <a:latin typeface="Gill Sans" charset="0"/>
                <a:ea typeface="Gill Sans" charset="0"/>
                <a:cs typeface="Gill Sans" charset="0"/>
              </a:rPr>
              <a:t>Knowledge Architecture </a:t>
            </a:r>
            <a:r>
              <a:rPr lang="en-US" sz="3200">
                <a:solidFill>
                  <a:schemeClr val="tx2">
                    <a:lumMod val="75000"/>
                  </a:schemeClr>
                </a:solidFill>
                <a:latin typeface="Gill Sans" charset="0"/>
                <a:ea typeface="Gill Sans" charset="0"/>
                <a:cs typeface="Gill Sans" charset="0"/>
              </a:rPr>
              <a:t>critical success factors</a:t>
            </a:r>
            <a:endParaRPr lang="en-US" sz="3200" dirty="0">
              <a:solidFill>
                <a:schemeClr val="tx2">
                  <a:lumMod val="75000"/>
                </a:schemeClr>
              </a:solidFill>
              <a:latin typeface="Gill Sans" charset="0"/>
              <a:ea typeface="Gill Sans" charset="0"/>
              <a:cs typeface="Gill Sans" charset="0"/>
            </a:endParaRPr>
          </a:p>
        </p:txBody>
      </p:sp>
      <p:sp>
        <p:nvSpPr>
          <p:cNvPr id="10" name="Slide Number Placeholder 9"/>
          <p:cNvSpPr>
            <a:spLocks noGrp="1"/>
          </p:cNvSpPr>
          <p:nvPr>
            <p:ph type="sldNum" sz="quarter" idx="12"/>
          </p:nvPr>
        </p:nvSpPr>
        <p:spPr>
          <a:xfrm>
            <a:off x="9866446" y="6356351"/>
            <a:ext cx="331654" cy="365125"/>
          </a:xfrm>
        </p:spPr>
        <p:txBody>
          <a:bodyPr/>
          <a:lstStyle/>
          <a:p>
            <a:fld id="{3B482AA4-66E4-6E40-917F-B726CD42B653}" type="slidenum">
              <a:rPr lang="en-US" b="1" smtClean="0">
                <a:solidFill>
                  <a:srgbClr val="104B79"/>
                </a:solidFill>
                <a:latin typeface="Gill Sans" charset="0"/>
                <a:ea typeface="Gill Sans" charset="0"/>
                <a:cs typeface="Gill Sans" charset="0"/>
              </a:rPr>
              <a:t>7</a:t>
            </a:fld>
            <a:endParaRPr lang="en-US" b="1" dirty="0">
              <a:solidFill>
                <a:srgbClr val="104B79"/>
              </a:solidFill>
              <a:latin typeface="Gill Sans" charset="0"/>
              <a:ea typeface="Gill Sans" charset="0"/>
              <a:cs typeface="Gill Sans" charset="0"/>
            </a:endParaRPr>
          </a:p>
        </p:txBody>
      </p:sp>
      <p:pic>
        <p:nvPicPr>
          <p:cNvPr id="17" name="Picture 16" descr="cko_logo-n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13" name="TextBox 12"/>
          <p:cNvSpPr txBox="1"/>
          <p:nvPr/>
        </p:nvSpPr>
        <p:spPr>
          <a:xfrm>
            <a:off x="655093" y="1021626"/>
            <a:ext cx="9807753" cy="4874349"/>
          </a:xfrm>
          <a:prstGeom prst="rect">
            <a:avLst/>
          </a:prstGeom>
          <a:noFill/>
        </p:spPr>
        <p:txBody>
          <a:bodyPr wrap="square" rtlCol="0">
            <a:noAutofit/>
          </a:bodyPr>
          <a:lstStyle/>
          <a:p>
            <a:pPr marL="285750" indent="-285750">
              <a:lnSpc>
                <a:spcPct val="200000"/>
              </a:lnSpc>
              <a:buFont typeface="Arial"/>
              <a:buChar char="•"/>
            </a:pPr>
            <a:r>
              <a:rPr lang="en-US" sz="2400" dirty="0">
                <a:latin typeface="Gill Sans" charset="0"/>
                <a:ea typeface="Gill Sans" charset="0"/>
                <a:cs typeface="Gill Sans" charset="0"/>
              </a:rPr>
              <a:t>There is No One Solution </a:t>
            </a:r>
          </a:p>
          <a:p>
            <a:pPr marL="285750" indent="-285750">
              <a:lnSpc>
                <a:spcPct val="200000"/>
              </a:lnSpc>
              <a:buFont typeface="Arial"/>
              <a:buChar char="•"/>
            </a:pPr>
            <a:r>
              <a:rPr lang="en-US" sz="2400" dirty="0">
                <a:latin typeface="Gill Sans" charset="0"/>
                <a:ea typeface="Gill Sans" charset="0"/>
                <a:cs typeface="Gill Sans" charset="0"/>
              </a:rPr>
              <a:t>Master Data Management Plan is essential</a:t>
            </a:r>
          </a:p>
          <a:p>
            <a:pPr marL="285750" indent="-285750">
              <a:lnSpc>
                <a:spcPct val="200000"/>
              </a:lnSpc>
              <a:buFont typeface="Arial"/>
              <a:buChar char="•"/>
            </a:pPr>
            <a:r>
              <a:rPr lang="en-US" sz="2400" dirty="0">
                <a:latin typeface="Gill Sans" charset="0"/>
                <a:ea typeface="Gill Sans" charset="0"/>
                <a:cs typeface="Gill Sans" charset="0"/>
              </a:rPr>
              <a:t>Identify Critical Data</a:t>
            </a:r>
          </a:p>
          <a:p>
            <a:pPr marL="285750" indent="-285750">
              <a:lnSpc>
                <a:spcPct val="200000"/>
              </a:lnSpc>
              <a:buFont typeface="Arial"/>
              <a:buChar char="•"/>
            </a:pPr>
            <a:r>
              <a:rPr lang="en-US" sz="2400" dirty="0">
                <a:latin typeface="Gill Sans" charset="0"/>
                <a:ea typeface="Gill Sans" charset="0"/>
                <a:cs typeface="Gill Sans" charset="0"/>
              </a:rPr>
              <a:t>Develop Standards for Government and Contractor created data</a:t>
            </a:r>
          </a:p>
          <a:p>
            <a:pPr marL="285750" indent="-285750">
              <a:lnSpc>
                <a:spcPct val="200000"/>
              </a:lnSpc>
              <a:buFont typeface="Arial"/>
              <a:buChar char="•"/>
            </a:pPr>
            <a:r>
              <a:rPr lang="en-US" sz="2400" dirty="0">
                <a:latin typeface="Gill Sans" charset="0"/>
                <a:ea typeface="Gill Sans" charset="0"/>
                <a:cs typeface="Gill Sans" charset="0"/>
              </a:rPr>
              <a:t>Analytics is essential</a:t>
            </a:r>
          </a:p>
          <a:p>
            <a:pPr marL="285750" indent="-285750">
              <a:lnSpc>
                <a:spcPct val="200000"/>
              </a:lnSpc>
              <a:buFont typeface="Arial"/>
              <a:buChar char="•"/>
            </a:pPr>
            <a:r>
              <a:rPr lang="en-US" sz="2400" dirty="0">
                <a:latin typeface="Gill Sans" charset="0"/>
                <a:ea typeface="Gill Sans" charset="0"/>
                <a:cs typeface="Gill Sans" charset="0"/>
              </a:rPr>
              <a:t>Meta Data		</a:t>
            </a:r>
          </a:p>
          <a:p>
            <a:pPr>
              <a:lnSpc>
                <a:spcPct val="130000"/>
              </a:lnSpc>
            </a:pPr>
            <a:endParaRPr lang="en-US" sz="2400" dirty="0">
              <a:solidFill>
                <a:srgbClr val="000000"/>
              </a:solidFill>
              <a:latin typeface="Gill Sans" charset="0"/>
              <a:ea typeface="Gill Sans" charset="0"/>
              <a:cs typeface="Gill Sans" charset="0"/>
            </a:endParaRPr>
          </a:p>
        </p:txBody>
      </p:sp>
    </p:spTree>
    <p:extLst>
      <p:ext uri="{BB962C8B-B14F-4D97-AF65-F5344CB8AC3E}">
        <p14:creationId xmlns:p14="http://schemas.microsoft.com/office/powerpoint/2010/main" val="1396036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736979" y="313898"/>
            <a:ext cx="5977720" cy="769441"/>
          </a:xfrm>
          <a:prstGeom prst="rect">
            <a:avLst/>
          </a:prstGeom>
          <a:noFill/>
        </p:spPr>
        <p:txBody>
          <a:bodyPr wrap="square" rtlCol="0">
            <a:spAutoFit/>
          </a:bodyPr>
          <a:lstStyle/>
          <a:p>
            <a:r>
              <a:rPr lang="en-US" sz="4400"/>
              <a:t>Developing Your Toolset</a:t>
            </a:r>
          </a:p>
        </p:txBody>
      </p:sp>
    </p:spTree>
    <p:extLst>
      <p:ext uri="{BB962C8B-B14F-4D97-AF65-F5344CB8AC3E}">
        <p14:creationId xmlns:p14="http://schemas.microsoft.com/office/powerpoint/2010/main" val="189368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FindingData.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7672" y="129122"/>
            <a:ext cx="11300345" cy="6139178"/>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92121" y="129121"/>
            <a:ext cx="821792" cy="753428"/>
          </a:xfrm>
          <a:prstGeom prst="rect">
            <a:avLst/>
          </a:prstGeom>
        </p:spPr>
      </p:pic>
      <p:sp>
        <p:nvSpPr>
          <p:cNvPr id="7" name="Rectangle 6"/>
          <p:cNvSpPr/>
          <p:nvPr/>
        </p:nvSpPr>
        <p:spPr>
          <a:xfrm>
            <a:off x="1524000" y="6126163"/>
            <a:ext cx="9144000" cy="731836"/>
          </a:xfrm>
          <a:prstGeom prst="rect">
            <a:avLst/>
          </a:prstGeom>
          <a:gradFill flip="none" rotWithShape="1">
            <a:gsLst>
              <a:gs pos="17000">
                <a:schemeClr val="tx2">
                  <a:lumMod val="20000"/>
                  <a:lumOff val="80000"/>
                </a:schemeClr>
              </a:gs>
              <a:gs pos="80000">
                <a:schemeClr val="bg1"/>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pic>
        <p:nvPicPr>
          <p:cNvPr id="8" name="Picture 7" descr="cko_logo-n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86940" y="6245461"/>
            <a:ext cx="3860601" cy="494157"/>
          </a:xfrm>
          <a:prstGeom prst="rect">
            <a:avLst/>
          </a:prstGeom>
        </p:spPr>
      </p:pic>
      <p:sp>
        <p:nvSpPr>
          <p:cNvPr id="9" name="Oval 8"/>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0" name="Oval 9"/>
          <p:cNvSpPr/>
          <p:nvPr/>
        </p:nvSpPr>
        <p:spPr>
          <a:xfrm>
            <a:off x="9866445" y="6337838"/>
            <a:ext cx="435799" cy="435799"/>
          </a:xfrm>
          <a:prstGeom prst="ellipse">
            <a:avLst/>
          </a:prstGeom>
          <a:solidFill>
            <a:srgbClr val="95B3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charset="0"/>
              <a:ea typeface="Gill Sans" charset="0"/>
              <a:cs typeface="Gill Sans" charset="0"/>
            </a:endParaRPr>
          </a:p>
        </p:txBody>
      </p:sp>
      <p:sp>
        <p:nvSpPr>
          <p:cNvPr id="11" name="Slide Number Placeholder 9"/>
          <p:cNvSpPr>
            <a:spLocks noGrp="1"/>
          </p:cNvSpPr>
          <p:nvPr>
            <p:ph type="sldNum" sz="quarter" idx="12"/>
          </p:nvPr>
        </p:nvSpPr>
        <p:spPr>
          <a:xfrm>
            <a:off x="8077200" y="6356351"/>
            <a:ext cx="2133600" cy="365125"/>
          </a:xfrm>
        </p:spPr>
        <p:txBody>
          <a:bodyPr/>
          <a:lstStyle/>
          <a:p>
            <a:fld id="{3B482AA4-66E4-6E40-917F-B726CD42B653}" type="slidenum">
              <a:rPr lang="en-US" b="1" smtClean="0">
                <a:solidFill>
                  <a:srgbClr val="104B79"/>
                </a:solidFill>
                <a:latin typeface="Gill Sans" charset="0"/>
                <a:ea typeface="Gill Sans" charset="0"/>
                <a:cs typeface="Gill Sans" charset="0"/>
              </a:rPr>
              <a:t>9</a:t>
            </a:fld>
            <a:endParaRPr lang="en-US" b="1" dirty="0">
              <a:solidFill>
                <a:srgbClr val="104B79"/>
              </a:solidFill>
              <a:latin typeface="Gill Sans" charset="0"/>
              <a:ea typeface="Gill Sans" charset="0"/>
              <a:cs typeface="Gill Sans" charset="0"/>
            </a:endParaRPr>
          </a:p>
        </p:txBody>
      </p:sp>
    </p:spTree>
    <p:extLst>
      <p:ext uri="{BB962C8B-B14F-4D97-AF65-F5344CB8AC3E}">
        <p14:creationId xmlns:p14="http://schemas.microsoft.com/office/powerpoint/2010/main" val="1849360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4131</TotalTime>
  <Words>1545</Words>
  <Application>Microsoft Office PowerPoint</Application>
  <PresentationFormat>Widescreen</PresentationFormat>
  <Paragraphs>276</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Gill Sans</vt:lpstr>
      <vt:lpstr>Lucida Blackletter</vt:lpstr>
      <vt:lpstr>Office Theme</vt:lpstr>
      <vt:lpstr>Knowledge Architecture</vt:lpstr>
      <vt:lpstr>Challenges</vt:lpstr>
      <vt:lpstr>To convert data to knowledge a convergence of Knowledge Management, Knowledge Informatics and Data Science is necessary.</vt:lpstr>
      <vt:lpstr>JSC Knowledge Management Strategy</vt:lpstr>
      <vt:lpstr>PowerPoint Presentation</vt:lpstr>
      <vt:lpstr>Knowledge Architecture: The Next Phase</vt:lpstr>
      <vt:lpstr>Knowledge Architecture critical success factors</vt:lpstr>
      <vt:lpstr>PowerPoint Presentation</vt:lpstr>
      <vt:lpstr>PowerPoint Presentation</vt:lpstr>
      <vt:lpstr>PowerPoint Presentation</vt:lpstr>
      <vt:lpstr>Lesson learned database</vt:lpstr>
      <vt:lpstr>Topic modeling</vt:lpstr>
      <vt:lpstr>Correlation by Category</vt:lpstr>
      <vt:lpstr>Topic Trends</vt:lpstr>
      <vt:lpstr>Topic visualization</vt:lpstr>
      <vt:lpstr>Document to Graph</vt:lpstr>
      <vt:lpstr>Graph Model of Lesson Learned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Information  David Meza – david.meza-1@nasa.gov  Twitter - @davidmeza1  Linkedin - https://www.linkedin.com/pub/david-meza/16/543/50b  Github – davidmeza1  Blog davidmeza1.github.io  </vt:lpstr>
      <vt:lpstr>PowerPoint Presentation</vt:lpstr>
    </vt:vector>
  </TitlesOfParts>
  <Company>NASA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knowledge  discovery</dc:title>
  <dc:creator>Meza, David (JSC-NA141)</dc:creator>
  <cp:lastModifiedBy>David Meza</cp:lastModifiedBy>
  <cp:revision>164</cp:revision>
  <cp:lastPrinted>2016-02-23T17:23:21Z</cp:lastPrinted>
  <dcterms:created xsi:type="dcterms:W3CDTF">2016-02-22T16:25:41Z</dcterms:created>
  <dcterms:modified xsi:type="dcterms:W3CDTF">2017-06-30T00:00:16Z</dcterms:modified>
</cp:coreProperties>
</file>